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547" r:id="rId2"/>
    <p:sldId id="535" r:id="rId3"/>
    <p:sldId id="539" r:id="rId4"/>
    <p:sldId id="538" r:id="rId5"/>
    <p:sldId id="558" r:id="rId6"/>
    <p:sldId id="552" r:id="rId7"/>
    <p:sldId id="553" r:id="rId8"/>
    <p:sldId id="554" r:id="rId9"/>
    <p:sldId id="557" r:id="rId10"/>
    <p:sldId id="559" r:id="rId11"/>
    <p:sldId id="560" r:id="rId12"/>
    <p:sldId id="556" r:id="rId13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  <p:extLst>
    <p:ext uri="{EFAFB233-063F-42B5-8137-9DF3F51BA10A}">
      <p15:sldGuideLst xmlns:p15="http://schemas.microsoft.com/office/powerpoint/2012/main">
        <p15:guide id="1" orient="horz" pos="1593" userDrawn="1">
          <p15:clr>
            <a:srgbClr val="A4A3A4"/>
          </p15:clr>
        </p15:guide>
        <p15:guide id="2" pos="506" userDrawn="1">
          <p15:clr>
            <a:srgbClr val="A4A3A4"/>
          </p15:clr>
        </p15:guide>
        <p15:guide id="3" pos="7151" userDrawn="1">
          <p15:clr>
            <a:srgbClr val="A4A3A4"/>
          </p15:clr>
        </p15:guide>
        <p15:guide id="4" orient="horz" pos="2886" userDrawn="1">
          <p15:clr>
            <a:srgbClr val="A4A3A4"/>
          </p15:clr>
        </p15:guide>
        <p15:guide id="5" orient="horz" pos="3929" userDrawn="1">
          <p15:clr>
            <a:srgbClr val="A4A3A4"/>
          </p15:clr>
        </p15:guide>
        <p15:guide id="6" pos="3817" userDrawn="1">
          <p15:clr>
            <a:srgbClr val="A4A3A4"/>
          </p15:clr>
        </p15:guide>
        <p15:guide id="7" orient="horz" pos="913" userDrawn="1">
          <p15:clr>
            <a:srgbClr val="A4A3A4"/>
          </p15:clr>
        </p15:guide>
        <p15:guide id="8" orient="horz" pos="3090" userDrawn="1">
          <p15:clr>
            <a:srgbClr val="A4A3A4"/>
          </p15:clr>
        </p15:guide>
        <p15:guide id="9" orient="horz" pos="113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D400"/>
    <a:srgbClr val="FFD400"/>
    <a:srgbClr val="0166C3"/>
    <a:srgbClr val="F96260"/>
    <a:srgbClr val="B3DB4D"/>
    <a:srgbClr val="4FDAB4"/>
    <a:srgbClr val="30C2EC"/>
    <a:srgbClr val="F09E55"/>
    <a:srgbClr val="03C4E3"/>
    <a:srgbClr val="00AD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8F44A2F1-9E1F-4B54-A3A2-5F16C0AD49E2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round/>
            </a:ln>
          </a:left>
          <a:right>
            <a:ln w="254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0000"/>
          </a:solidFill>
        </a:fill>
      </a:tcStyle>
    </a:firstRow>
  </a:tblStyle>
  <a:tblStyle styleId="{C7B018BB-80A7-4F77-B60F-C8B233D01FF8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4C3C2611-4C71-4FC5-86AE-919BDF0F9419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843"/>
    <p:restoredTop sz="91411"/>
  </p:normalViewPr>
  <p:slideViewPr>
    <p:cSldViewPr snapToGrid="0" snapToObjects="1" showGuides="1">
      <p:cViewPr varScale="1">
        <p:scale>
          <a:sx n="99" d="100"/>
          <a:sy n="99" d="100"/>
        </p:scale>
        <p:origin x="1248" y="90"/>
      </p:cViewPr>
      <p:guideLst>
        <p:guide orient="horz" pos="1593"/>
        <p:guide pos="506"/>
        <p:guide pos="7151"/>
        <p:guide orient="horz" pos="2886"/>
        <p:guide orient="horz" pos="3929"/>
        <p:guide pos="3817"/>
        <p:guide orient="horz" pos="913"/>
        <p:guide orient="horz" pos="3090"/>
        <p:guide orient="horz" pos="113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Shape 34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47" name="Shape 34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97768726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defRPr sz="2200">
        <a:latin typeface="Lucida Grande"/>
        <a:ea typeface="Lucida Grande"/>
        <a:cs typeface="Lucida Grande"/>
        <a:sym typeface="Lucida Grande"/>
      </a:defRPr>
    </a:lvl1pPr>
    <a:lvl2pPr indent="228600" defTabSz="457200" latinLnBrk="0">
      <a:defRPr sz="2200">
        <a:latin typeface="Lucida Grande"/>
        <a:ea typeface="Lucida Grande"/>
        <a:cs typeface="Lucida Grande"/>
        <a:sym typeface="Lucida Grande"/>
      </a:defRPr>
    </a:lvl2pPr>
    <a:lvl3pPr indent="457200" defTabSz="457200" latinLnBrk="0">
      <a:defRPr sz="2200">
        <a:latin typeface="Lucida Grande"/>
        <a:ea typeface="Lucida Grande"/>
        <a:cs typeface="Lucida Grande"/>
        <a:sym typeface="Lucida Grande"/>
      </a:defRPr>
    </a:lvl3pPr>
    <a:lvl4pPr indent="685800" defTabSz="457200" latinLnBrk="0">
      <a:defRPr sz="2200">
        <a:latin typeface="Lucida Grande"/>
        <a:ea typeface="Lucida Grande"/>
        <a:cs typeface="Lucida Grande"/>
        <a:sym typeface="Lucida Grande"/>
      </a:defRPr>
    </a:lvl4pPr>
    <a:lvl5pPr indent="914400" defTabSz="457200" latinLnBrk="0">
      <a:defRPr sz="2200">
        <a:latin typeface="Lucida Grande"/>
        <a:ea typeface="Lucida Grande"/>
        <a:cs typeface="Lucida Grande"/>
        <a:sym typeface="Lucida Grande"/>
      </a:defRPr>
    </a:lvl5pPr>
    <a:lvl6pPr indent="1143000" defTabSz="457200" latinLnBrk="0">
      <a:defRPr sz="2200">
        <a:latin typeface="Lucida Grande"/>
        <a:ea typeface="Lucida Grande"/>
        <a:cs typeface="Lucida Grande"/>
        <a:sym typeface="Lucida Grande"/>
      </a:defRPr>
    </a:lvl6pPr>
    <a:lvl7pPr indent="1371600" defTabSz="457200" latinLnBrk="0">
      <a:defRPr sz="2200">
        <a:latin typeface="Lucida Grande"/>
        <a:ea typeface="Lucida Grande"/>
        <a:cs typeface="Lucida Grande"/>
        <a:sym typeface="Lucida Grande"/>
      </a:defRPr>
    </a:lvl7pPr>
    <a:lvl8pPr indent="1600200" defTabSz="457200" latinLnBrk="0">
      <a:defRPr sz="2200">
        <a:latin typeface="Lucida Grande"/>
        <a:ea typeface="Lucida Grande"/>
        <a:cs typeface="Lucida Grande"/>
        <a:sym typeface="Lucida Grande"/>
      </a:defRPr>
    </a:lvl8pPr>
    <a:lvl9pPr indent="1828800" defTabSz="457200" latinLnBrk="0">
      <a:defRPr sz="2200">
        <a:latin typeface="Lucida Grande"/>
        <a:ea typeface="Lucida Grande"/>
        <a:cs typeface="Lucida Grande"/>
        <a:sym typeface="Lucida Grand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图片占位符 12">
            <a:extLst>
              <a:ext uri="{FF2B5EF4-FFF2-40B4-BE49-F238E27FC236}">
                <a16:creationId xmlns:a16="http://schemas.microsoft.com/office/drawing/2014/main" id="{86D2A06B-94AC-4433-BBC3-A98A9F2FD48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772150" y="0"/>
            <a:ext cx="6419850" cy="68580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DE1AFFB6-310A-466D-BAD1-F84A11C9C967}"/>
              </a:ext>
            </a:extLst>
          </p:cNvPr>
          <p:cNvSpPr/>
          <p:nvPr userDrawn="1"/>
        </p:nvSpPr>
        <p:spPr>
          <a:xfrm flipV="1">
            <a:off x="5672624" y="0"/>
            <a:ext cx="90000" cy="68580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746113F6-AB40-0843-9464-70DDC59DCA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9719" y="6342070"/>
            <a:ext cx="1900628" cy="317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702613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5301107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章节过渡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矩形 41">
            <a:extLst>
              <a:ext uri="{FF2B5EF4-FFF2-40B4-BE49-F238E27FC236}">
                <a16:creationId xmlns:a16="http://schemas.microsoft.com/office/drawing/2014/main" id="{8BB665EA-8CD9-4D53-A4AF-D2B7101CE5DB}"/>
              </a:ext>
            </a:extLst>
          </p:cNvPr>
          <p:cNvSpPr/>
          <p:nvPr userDrawn="1"/>
        </p:nvSpPr>
        <p:spPr>
          <a:xfrm rot="16200000">
            <a:off x="6051000" y="-2616750"/>
            <a:ext cx="90000" cy="12192000"/>
          </a:xfrm>
          <a:prstGeom prst="rect">
            <a:avLst/>
          </a:prstGeom>
          <a:solidFill>
            <a:srgbClr val="FED4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图片占位符 33">
            <a:extLst>
              <a:ext uri="{FF2B5EF4-FFF2-40B4-BE49-F238E27FC236}">
                <a16:creationId xmlns:a16="http://schemas.microsoft.com/office/drawing/2014/main" id="{94A66D01-D8F9-449F-918E-8E0F01222D9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-19050"/>
            <a:ext cx="12192000" cy="3442348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14" name="标题 13">
            <a:extLst>
              <a:ext uri="{FF2B5EF4-FFF2-40B4-BE49-F238E27FC236}">
                <a16:creationId xmlns:a16="http://schemas.microsoft.com/office/drawing/2014/main" id="{43182647-270A-4077-B505-0FC4222D15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4075" y="3047028"/>
            <a:ext cx="6489700" cy="775349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algn="l"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9" name="文本占位符 38">
            <a:extLst>
              <a:ext uri="{FF2B5EF4-FFF2-40B4-BE49-F238E27FC236}">
                <a16:creationId xmlns:a16="http://schemas.microsoft.com/office/drawing/2014/main" id="{39166EE3-A8B8-4A65-AEC2-261BB698A78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54075" y="4054685"/>
            <a:ext cx="6489700" cy="1534265"/>
          </a:xfrm>
          <a:prstGeom prst="rect">
            <a:avLst/>
          </a:prstGeom>
        </p:spPr>
        <p:txBody>
          <a:bodyPr/>
          <a:lstStyle>
            <a:lvl1pPr marL="0" indent="0" algn="just">
              <a:lnSpc>
                <a:spcPct val="130000"/>
              </a:lnSpc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编辑母版文本样式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51F8E0C4-3809-6040-84D2-5A9D664A0AA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9719" y="6295589"/>
            <a:ext cx="1900628" cy="286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360243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章节过渡页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矩形 41">
            <a:extLst>
              <a:ext uri="{FF2B5EF4-FFF2-40B4-BE49-F238E27FC236}">
                <a16:creationId xmlns:a16="http://schemas.microsoft.com/office/drawing/2014/main" id="{8BB665EA-8CD9-4D53-A4AF-D2B7101CE5DB}"/>
              </a:ext>
            </a:extLst>
          </p:cNvPr>
          <p:cNvSpPr/>
          <p:nvPr userDrawn="1"/>
        </p:nvSpPr>
        <p:spPr>
          <a:xfrm rot="10800000">
            <a:off x="5885901" y="-45000"/>
            <a:ext cx="90000" cy="6948000"/>
          </a:xfrm>
          <a:prstGeom prst="rect">
            <a:avLst/>
          </a:prstGeom>
          <a:solidFill>
            <a:srgbClr val="FED4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图片占位符 33">
            <a:extLst>
              <a:ext uri="{FF2B5EF4-FFF2-40B4-BE49-F238E27FC236}">
                <a16:creationId xmlns:a16="http://schemas.microsoft.com/office/drawing/2014/main" id="{94A66D01-D8F9-449F-918E-8E0F01222D9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-19050"/>
            <a:ext cx="5842000" cy="6877050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14" name="标题 13">
            <a:extLst>
              <a:ext uri="{FF2B5EF4-FFF2-40B4-BE49-F238E27FC236}">
                <a16:creationId xmlns:a16="http://schemas.microsoft.com/office/drawing/2014/main" id="{43182647-270A-4077-B505-0FC4222D15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4" y="3047028"/>
            <a:ext cx="5648325" cy="775349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algn="l"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9" name="文本占位符 38">
            <a:extLst>
              <a:ext uri="{FF2B5EF4-FFF2-40B4-BE49-F238E27FC236}">
                <a16:creationId xmlns:a16="http://schemas.microsoft.com/office/drawing/2014/main" id="{39166EE3-A8B8-4A65-AEC2-261BB698A78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38874" y="4054685"/>
            <a:ext cx="5648325" cy="1534265"/>
          </a:xfrm>
          <a:prstGeom prst="rect">
            <a:avLst/>
          </a:prstGeom>
        </p:spPr>
        <p:txBody>
          <a:bodyPr/>
          <a:lstStyle>
            <a:lvl1pPr marL="0" indent="0" algn="just">
              <a:lnSpc>
                <a:spcPct val="130000"/>
              </a:lnSpc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编辑母版文本样式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37FE9913-BF15-E143-89B7-055072147C8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9719" y="6295589"/>
            <a:ext cx="1900628" cy="286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854342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5">
            <a:extLst>
              <a:ext uri="{FF2B5EF4-FFF2-40B4-BE49-F238E27FC236}">
                <a16:creationId xmlns:a16="http://schemas.microsoft.com/office/drawing/2014/main" id="{46F55699-8A27-B04E-A9BE-CED87BF61F0D}"/>
              </a:ext>
            </a:extLst>
          </p:cNvPr>
          <p:cNvSpPr/>
          <p:nvPr userDrawn="1"/>
        </p:nvSpPr>
        <p:spPr>
          <a:xfrm>
            <a:off x="0" y="6110868"/>
            <a:ext cx="12192000" cy="764595"/>
          </a:xfrm>
          <a:prstGeom prst="rect">
            <a:avLst/>
          </a:prstGeom>
          <a:solidFill>
            <a:srgbClr val="FED40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文本占位符 16">
            <a:extLst>
              <a:ext uri="{FF2B5EF4-FFF2-40B4-BE49-F238E27FC236}">
                <a16:creationId xmlns:a16="http://schemas.microsoft.com/office/drawing/2014/main" id="{2FF6FEE6-2A34-4756-8F6B-3232EC37527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04753" y="1505656"/>
            <a:ext cx="5291247" cy="4448172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ct val="130000"/>
              </a:lnSpc>
              <a:buSzPct val="100000"/>
              <a:buFont typeface="Arial" panose="020B0604020202020204" pitchFamily="34" charset="0"/>
              <a:buChar char="•"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  <a:lvl2pPr marL="723900" indent="-266700">
              <a:lnSpc>
                <a:spcPct val="130000"/>
              </a:lnSpc>
              <a:buSzPct val="100000"/>
              <a:buFont typeface="Arial" panose="020B0604020202020204" pitchFamily="34" charset="0"/>
              <a:buChar char="•"/>
              <a:defRPr sz="1800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2pPr>
            <a:lvl3pPr marL="1234439" indent="-320039">
              <a:lnSpc>
                <a:spcPct val="130000"/>
              </a:lnSpc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3pPr>
            <a:lvl4pPr marL="1727200" indent="-355600">
              <a:lnSpc>
                <a:spcPct val="130000"/>
              </a:lnSpc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4pPr>
            <a:lvl5pPr marL="2184400" indent="-355600">
              <a:lnSpc>
                <a:spcPct val="130000"/>
              </a:lnSpc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6" name="文本占位符 31">
            <a:extLst>
              <a:ext uri="{FF2B5EF4-FFF2-40B4-BE49-F238E27FC236}">
                <a16:creationId xmlns:a16="http://schemas.microsoft.com/office/drawing/2014/main" id="{D8CF130C-F1C6-9C4E-8286-3197C275F99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98653" y="467001"/>
            <a:ext cx="10685594" cy="598488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</a:lstStyle>
          <a:p>
            <a:pPr lvl="0"/>
            <a:endParaRPr lang="zh-CN" altLang="en-US" dirty="0"/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FC7DAB82-19B7-AB49-B256-F638CFD3180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9719" y="6295589"/>
            <a:ext cx="1900628" cy="286603"/>
          </a:xfrm>
          <a:prstGeom prst="rect">
            <a:avLst/>
          </a:prstGeom>
        </p:spPr>
      </p:pic>
      <p:sp>
        <p:nvSpPr>
          <p:cNvPr id="5" name="文本占位符 16">
            <a:extLst>
              <a:ext uri="{FF2B5EF4-FFF2-40B4-BE49-F238E27FC236}">
                <a16:creationId xmlns:a16="http://schemas.microsoft.com/office/drawing/2014/main" id="{472B4553-89F4-7D41-B0B3-9DD854FA1BB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193000" y="1495550"/>
            <a:ext cx="5291247" cy="4448172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ct val="130000"/>
              </a:lnSpc>
              <a:buSzPct val="100000"/>
              <a:buFont typeface="Arial" panose="020B0604020202020204" pitchFamily="34" charset="0"/>
              <a:buChar char="•"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  <a:lvl2pPr marL="723900" indent="-266700">
              <a:lnSpc>
                <a:spcPct val="130000"/>
              </a:lnSpc>
              <a:buSzPct val="100000"/>
              <a:buFont typeface="Arial" panose="020B0604020202020204" pitchFamily="34" charset="0"/>
              <a:buChar char="•"/>
              <a:defRPr sz="1800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2pPr>
            <a:lvl3pPr marL="1234439" indent="-320039">
              <a:lnSpc>
                <a:spcPct val="130000"/>
              </a:lnSpc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3pPr>
            <a:lvl4pPr marL="1727200" indent="-355600">
              <a:lnSpc>
                <a:spcPct val="130000"/>
              </a:lnSpc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4pPr>
            <a:lvl5pPr marL="2184400" indent="-355600">
              <a:lnSpc>
                <a:spcPct val="130000"/>
              </a:lnSpc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157494525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本占位符 16">
            <a:extLst>
              <a:ext uri="{FF2B5EF4-FFF2-40B4-BE49-F238E27FC236}">
                <a16:creationId xmlns:a16="http://schemas.microsoft.com/office/drawing/2014/main" id="{2FF6FEE6-2A34-4756-8F6B-3232EC37527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04753" y="1505656"/>
            <a:ext cx="10679494" cy="4448172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ct val="130000"/>
              </a:lnSpc>
              <a:buSzPct val="100000"/>
              <a:buFont typeface="Arial" panose="020B0604020202020204" pitchFamily="34" charset="0"/>
              <a:buChar char="•"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  <a:lvl2pPr marL="723900" indent="-266700">
              <a:lnSpc>
                <a:spcPct val="130000"/>
              </a:lnSpc>
              <a:buSzPct val="100000"/>
              <a:buFont typeface="Arial" panose="020B0604020202020204" pitchFamily="34" charset="0"/>
              <a:buChar char="•"/>
              <a:defRPr sz="1800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2pPr>
            <a:lvl3pPr marL="1234439" indent="-320039">
              <a:lnSpc>
                <a:spcPct val="130000"/>
              </a:lnSpc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3pPr>
            <a:lvl4pPr marL="1727200" indent="-355600">
              <a:lnSpc>
                <a:spcPct val="130000"/>
              </a:lnSpc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4pPr>
            <a:lvl5pPr marL="2184400" indent="-355600">
              <a:lnSpc>
                <a:spcPct val="130000"/>
              </a:lnSpc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6" name="文本占位符 31">
            <a:extLst>
              <a:ext uri="{FF2B5EF4-FFF2-40B4-BE49-F238E27FC236}">
                <a16:creationId xmlns:a16="http://schemas.microsoft.com/office/drawing/2014/main" id="{D8CF130C-F1C6-9C4E-8286-3197C275F99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98653" y="467001"/>
            <a:ext cx="10685594" cy="598488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</a:lstStyle>
          <a:p>
            <a:pPr lvl="0"/>
            <a:endParaRPr lang="zh-CN" altLang="en-US" dirty="0"/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FC7DAB82-19B7-AB49-B256-F638CFD3180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9719" y="6295589"/>
            <a:ext cx="1900628" cy="286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366073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文本占位符 31">
            <a:extLst>
              <a:ext uri="{FF2B5EF4-FFF2-40B4-BE49-F238E27FC236}">
                <a16:creationId xmlns:a16="http://schemas.microsoft.com/office/drawing/2014/main" id="{C2D49473-9331-4572-8AFC-3A905D765CF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98653" y="467001"/>
            <a:ext cx="10691694" cy="598488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22" name="文本占位符 38">
            <a:extLst>
              <a:ext uri="{FF2B5EF4-FFF2-40B4-BE49-F238E27FC236}">
                <a16:creationId xmlns:a16="http://schemas.microsoft.com/office/drawing/2014/main" id="{DE9C1D4D-C84B-A541-BE15-ED639C3E4DD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98653" y="1505656"/>
            <a:ext cx="10691694" cy="4229926"/>
          </a:xfrm>
          <a:prstGeom prst="rect">
            <a:avLst/>
          </a:prstGeom>
        </p:spPr>
        <p:txBody>
          <a:bodyPr/>
          <a:lstStyle>
            <a:lvl1pPr marL="0" indent="0" algn="just">
              <a:lnSpc>
                <a:spcPct val="130000"/>
              </a:lnSpc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编辑母版文本样式</a:t>
            </a:r>
          </a:p>
        </p:txBody>
      </p:sp>
      <p:pic>
        <p:nvPicPr>
          <p:cNvPr id="23" name="图片 22">
            <a:extLst>
              <a:ext uri="{FF2B5EF4-FFF2-40B4-BE49-F238E27FC236}">
                <a16:creationId xmlns:a16="http://schemas.microsoft.com/office/drawing/2014/main" id="{BCEFFFB8-F688-894B-AB1B-633F6EAC825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9719" y="6295589"/>
            <a:ext cx="1900628" cy="286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031238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文本占位符 31">
            <a:extLst>
              <a:ext uri="{FF2B5EF4-FFF2-40B4-BE49-F238E27FC236}">
                <a16:creationId xmlns:a16="http://schemas.microsoft.com/office/drawing/2014/main" id="{C2D49473-9331-4572-8AFC-3A905D765CF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98654" y="467001"/>
            <a:ext cx="3149460" cy="598488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平行四边形 10">
            <a:extLst>
              <a:ext uri="{FF2B5EF4-FFF2-40B4-BE49-F238E27FC236}">
                <a16:creationId xmlns:a16="http://schemas.microsoft.com/office/drawing/2014/main" id="{3E2A174E-0D40-4C44-A4CB-067A3AD3E27A}"/>
              </a:ext>
            </a:extLst>
          </p:cNvPr>
          <p:cNvSpPr/>
          <p:nvPr userDrawn="1"/>
        </p:nvSpPr>
        <p:spPr>
          <a:xfrm>
            <a:off x="11428834" y="119857"/>
            <a:ext cx="473565" cy="242093"/>
          </a:xfrm>
          <a:prstGeom prst="parallelogram">
            <a:avLst>
              <a:gd name="adj" fmla="val 4444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2" name="平行四边形 11">
            <a:extLst>
              <a:ext uri="{FF2B5EF4-FFF2-40B4-BE49-F238E27FC236}">
                <a16:creationId xmlns:a16="http://schemas.microsoft.com/office/drawing/2014/main" id="{B6623D7A-6A25-4FAF-BE38-10BE0650BF71}"/>
              </a:ext>
            </a:extLst>
          </p:cNvPr>
          <p:cNvSpPr/>
          <p:nvPr userDrawn="1"/>
        </p:nvSpPr>
        <p:spPr>
          <a:xfrm>
            <a:off x="11016782" y="322602"/>
            <a:ext cx="473565" cy="242093"/>
          </a:xfrm>
          <a:prstGeom prst="parallelogram">
            <a:avLst>
              <a:gd name="adj" fmla="val 4444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8" name="Rectangle 9">
            <a:extLst>
              <a:ext uri="{FF2B5EF4-FFF2-40B4-BE49-F238E27FC236}">
                <a16:creationId xmlns:a16="http://schemas.microsoft.com/office/drawing/2014/main" id="{E2FBEC2F-857F-A646-8533-CA193C905ECB}"/>
              </a:ext>
            </a:extLst>
          </p:cNvPr>
          <p:cNvSpPr/>
          <p:nvPr userDrawn="1"/>
        </p:nvSpPr>
        <p:spPr>
          <a:xfrm>
            <a:off x="10734504" y="3265763"/>
            <a:ext cx="736600" cy="2674937"/>
          </a:xfrm>
          <a:prstGeom prst="rect">
            <a:avLst/>
          </a:prstGeom>
          <a:solidFill>
            <a:srgbClr val="FED400">
              <a:alpha val="95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11">
            <a:extLst>
              <a:ext uri="{FF2B5EF4-FFF2-40B4-BE49-F238E27FC236}">
                <a16:creationId xmlns:a16="http://schemas.microsoft.com/office/drawing/2014/main" id="{B107B83F-B140-9B4E-A1C0-9FC5B3D54D27}"/>
              </a:ext>
            </a:extLst>
          </p:cNvPr>
          <p:cNvSpPr/>
          <p:nvPr userDrawn="1"/>
        </p:nvSpPr>
        <p:spPr>
          <a:xfrm>
            <a:off x="4515272" y="443647"/>
            <a:ext cx="758825" cy="2698291"/>
          </a:xfrm>
          <a:prstGeom prst="rect">
            <a:avLst/>
          </a:prstGeom>
          <a:solidFill>
            <a:srgbClr val="FED400">
              <a:alpha val="95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913E0BD2-CA4D-6D40-8360-80FCFF2BBC3E}"/>
              </a:ext>
            </a:extLst>
          </p:cNvPr>
          <p:cNvSpPr>
            <a:spLocks noGrp="1" noTextEdit="1"/>
          </p:cNvSpPr>
          <p:nvPr>
            <p:ph type="pic" sz="quarter" idx="11"/>
          </p:nvPr>
        </p:nvSpPr>
        <p:spPr>
          <a:xfrm>
            <a:off x="5385222" y="467001"/>
            <a:ext cx="3587750" cy="26749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/>
          </a:p>
        </p:txBody>
      </p:sp>
      <p:sp>
        <p:nvSpPr>
          <p:cNvPr id="13" name="Picture Placeholder 3">
            <a:extLst>
              <a:ext uri="{FF2B5EF4-FFF2-40B4-BE49-F238E27FC236}">
                <a16:creationId xmlns:a16="http://schemas.microsoft.com/office/drawing/2014/main" id="{EE824B7B-FCA9-C947-9B7A-4CE438A61893}"/>
              </a:ext>
            </a:extLst>
          </p:cNvPr>
          <p:cNvSpPr>
            <a:spLocks noGrp="1" noTextEdit="1"/>
          </p:cNvSpPr>
          <p:nvPr>
            <p:ph type="pic" sz="quarter" idx="12"/>
          </p:nvPr>
        </p:nvSpPr>
        <p:spPr>
          <a:xfrm>
            <a:off x="9084097" y="467001"/>
            <a:ext cx="2344737" cy="2674938"/>
          </a:xfrm>
          <a:prstGeom prst="rect">
            <a:avLst/>
          </a:prstGeom>
        </p:spPr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04FBC88F-BAE3-1F4C-BE69-6E21F526953F}"/>
              </a:ext>
            </a:extLst>
          </p:cNvPr>
          <p:cNvSpPr>
            <a:spLocks noGrp="1" noTextEdit="1"/>
          </p:cNvSpPr>
          <p:nvPr>
            <p:ph type="pic" sz="quarter" idx="13"/>
          </p:nvPr>
        </p:nvSpPr>
        <p:spPr>
          <a:xfrm>
            <a:off x="6982247" y="3265764"/>
            <a:ext cx="3586162" cy="2674937"/>
          </a:xfrm>
          <a:prstGeom prst="rect">
            <a:avLst/>
          </a:prstGeom>
        </p:spPr>
      </p:sp>
      <p:sp>
        <p:nvSpPr>
          <p:cNvPr id="15" name="Picture Placeholder 5">
            <a:extLst>
              <a:ext uri="{FF2B5EF4-FFF2-40B4-BE49-F238E27FC236}">
                <a16:creationId xmlns:a16="http://schemas.microsoft.com/office/drawing/2014/main" id="{43CD123C-389B-364A-83A8-4D0AA7AD3A4C}"/>
              </a:ext>
            </a:extLst>
          </p:cNvPr>
          <p:cNvSpPr>
            <a:spLocks noGrp="1" noTextEdit="1"/>
          </p:cNvSpPr>
          <p:nvPr>
            <p:ph type="pic" sz="quarter" idx="15"/>
          </p:nvPr>
        </p:nvSpPr>
        <p:spPr>
          <a:xfrm>
            <a:off x="4515272" y="3265764"/>
            <a:ext cx="2344737" cy="2674937"/>
          </a:xfrm>
          <a:prstGeom prst="rect">
            <a:avLst/>
          </a:prstGeom>
        </p:spPr>
      </p:sp>
      <p:sp>
        <p:nvSpPr>
          <p:cNvPr id="17" name="文本占位符 38">
            <a:extLst>
              <a:ext uri="{FF2B5EF4-FFF2-40B4-BE49-F238E27FC236}">
                <a16:creationId xmlns:a16="http://schemas.microsoft.com/office/drawing/2014/main" id="{D2D0E486-9B5A-7E41-B29E-84E7FD273C2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98653" y="1505656"/>
            <a:ext cx="3550524" cy="4435044"/>
          </a:xfrm>
          <a:prstGeom prst="rect">
            <a:avLst/>
          </a:prstGeom>
        </p:spPr>
        <p:txBody>
          <a:bodyPr/>
          <a:lstStyle>
            <a:lvl1pPr marL="0" indent="0" algn="just">
              <a:lnSpc>
                <a:spcPct val="130000"/>
              </a:lnSpc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编辑母版文本样式</a:t>
            </a: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F2AA68E3-5A09-044B-B8AE-BC407ABB1D8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9719" y="6295589"/>
            <a:ext cx="1900628" cy="286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902536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Shape 284"/>
          <p:cNvSpPr>
            <a:spLocks noGrp="1"/>
          </p:cNvSpPr>
          <p:nvPr>
            <p:ph type="pic" idx="13"/>
          </p:nvPr>
        </p:nvSpPr>
        <p:spPr>
          <a:xfrm>
            <a:off x="0" y="1651818"/>
            <a:ext cx="12192000" cy="5206182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4" name="文本占位符 31">
            <a:extLst>
              <a:ext uri="{FF2B5EF4-FFF2-40B4-BE49-F238E27FC236}">
                <a16:creationId xmlns:a16="http://schemas.microsoft.com/office/drawing/2014/main" id="{0DA7C812-5D14-F74B-8A63-1FE78D367D3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98653" y="467001"/>
            <a:ext cx="10691694" cy="598488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ea typeface="Microsoft YaHei" panose="020B0503020204020204" pitchFamily="34" charset="-122"/>
              </a:defRPr>
            </a:lvl1pPr>
          </a:lstStyle>
          <a:p>
            <a:pPr lvl="0"/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B14D7799-66A2-D648-9210-5431C93716E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9719" y="6295589"/>
            <a:ext cx="1900628" cy="286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799623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目录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图片占位符 12">
            <a:extLst>
              <a:ext uri="{FF2B5EF4-FFF2-40B4-BE49-F238E27FC236}">
                <a16:creationId xmlns:a16="http://schemas.microsoft.com/office/drawing/2014/main" id="{86D2A06B-94AC-4433-BBC3-A98A9F2FD48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143102" y="0"/>
            <a:ext cx="4048897" cy="68580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文本占位符 31">
            <a:extLst>
              <a:ext uri="{FF2B5EF4-FFF2-40B4-BE49-F238E27FC236}">
                <a16:creationId xmlns:a16="http://schemas.microsoft.com/office/drawing/2014/main" id="{D657EB28-F9EC-104F-9D8C-9599A4CDF1A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98653" y="467001"/>
            <a:ext cx="7060244" cy="598488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5" name="文本占位符 38">
            <a:extLst>
              <a:ext uri="{FF2B5EF4-FFF2-40B4-BE49-F238E27FC236}">
                <a16:creationId xmlns:a16="http://schemas.microsoft.com/office/drawing/2014/main" id="{38C088EE-979E-4941-8E97-5214DFB6525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98653" y="1505656"/>
            <a:ext cx="7060244" cy="1608247"/>
          </a:xfrm>
          <a:prstGeom prst="rect">
            <a:avLst/>
          </a:prstGeom>
        </p:spPr>
        <p:txBody>
          <a:bodyPr/>
          <a:lstStyle>
            <a:lvl1pPr marL="0" indent="0" algn="just">
              <a:lnSpc>
                <a:spcPct val="130000"/>
              </a:lnSpc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编辑母版文本样式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A123FB9D-141D-5D40-B8CA-4AFBA1F92E9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9719" y="6342070"/>
            <a:ext cx="1900628" cy="317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446081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2" r:id="rId2"/>
    <p:sldLayoutId id="2147483693" r:id="rId3"/>
    <p:sldLayoutId id="2147483696" r:id="rId4"/>
    <p:sldLayoutId id="2147483699" r:id="rId5"/>
    <p:sldLayoutId id="2147483694" r:id="rId6"/>
    <p:sldLayoutId id="2147483697" r:id="rId7"/>
    <p:sldLayoutId id="2147483701" r:id="rId8"/>
    <p:sldLayoutId id="2147483700" r:id="rId9"/>
    <p:sldLayoutId id="2147483698" r:id="rId10"/>
  </p:sldLayoutIdLst>
  <p:transition spd="med"/>
  <p:txStyles>
    <p:titleStyle>
      <a:lvl1pPr marL="0" marR="0" indent="0" algn="l" defTabSz="9144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" pitchFamily="2" charset="0"/>
          <a:ea typeface="+mn-ea"/>
          <a:cs typeface="+mn-cs"/>
          <a:sym typeface="Calibri"/>
        </a:defRPr>
      </a:lvl1pPr>
      <a:lvl2pPr marL="0" marR="0" indent="228600" algn="l" defTabSz="9144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457200" algn="l" defTabSz="9144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685800" algn="l" defTabSz="9144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914400" algn="l" defTabSz="9144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1143000" algn="l" defTabSz="9144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1371600" algn="l" defTabSz="9144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1600200" algn="l" defTabSz="9144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1828800" algn="l" defTabSz="9144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" pitchFamily="2" charset="0"/>
          <a:ea typeface="+mn-ea"/>
          <a:cs typeface="+mn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" pitchFamily="2" charset="0"/>
          <a:ea typeface="+mn-ea"/>
          <a:cs typeface="+mn-cs"/>
          <a:sym typeface="Calibri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" pitchFamily="2" charset="0"/>
          <a:ea typeface="+mn-ea"/>
          <a:cs typeface="+mn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" pitchFamily="2" charset="0"/>
          <a:ea typeface="+mn-ea"/>
          <a:cs typeface="+mn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" pitchFamily="2" charset="0"/>
          <a:ea typeface="+mn-ea"/>
          <a:cs typeface="+mn-cs"/>
          <a:sym typeface="Calibri"/>
        </a:defRPr>
      </a:lvl5pPr>
      <a:lvl6pPr marL="12242800" marR="0" indent="-99568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12700000" marR="0" indent="-99568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13157200" marR="0" indent="-99568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13614400" marR="0" indent="-99568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228600" algn="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457200" algn="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685800" algn="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914400" algn="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1143000" algn="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1371600" algn="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1600200" algn="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1828800" algn="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0">
            <a:extLst>
              <a:ext uri="{FF2B5EF4-FFF2-40B4-BE49-F238E27FC236}">
                <a16:creationId xmlns:a16="http://schemas.microsoft.com/office/drawing/2014/main" id="{8DF63175-1EA3-5E4A-A2D1-EAE273A313AB}"/>
              </a:ext>
            </a:extLst>
          </p:cNvPr>
          <p:cNvSpPr txBox="1"/>
          <p:nvPr/>
        </p:nvSpPr>
        <p:spPr bwMode="auto">
          <a:xfrm>
            <a:off x="1" y="2528888"/>
            <a:ext cx="12192000" cy="7682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lnSpc>
                <a:spcPts val="5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000" b="1" dirty="0">
                <a:solidFill>
                  <a:srgbClr val="FED4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上海交通大学密西根学院</a:t>
            </a:r>
            <a:endParaRPr lang="en-US" sz="4000" b="1" dirty="0">
              <a:solidFill>
                <a:srgbClr val="FED4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" name="TextBox 15">
            <a:extLst>
              <a:ext uri="{FF2B5EF4-FFF2-40B4-BE49-F238E27FC236}">
                <a16:creationId xmlns:a16="http://schemas.microsoft.com/office/drawing/2014/main" id="{3769F25F-2AB2-C840-AF6F-E34DD112CA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039968" y="5837052"/>
            <a:ext cx="5038725" cy="400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zh-CN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ato" pitchFamily="34" charset="0"/>
                <a:ea typeface="Lato Medium"/>
                <a:cs typeface="Lato Medium"/>
              </a:rPr>
              <a:t>ji.sjtu.edu.cn</a:t>
            </a:r>
            <a:endParaRPr lang="en-US" altLang="zh-CN" sz="2000" dirty="0">
              <a:solidFill>
                <a:schemeClr val="tx1">
                  <a:lumMod val="50000"/>
                  <a:lumOff val="50000"/>
                </a:schemeClr>
              </a:solidFill>
              <a:latin typeface="Lato" pitchFamily="34" charset="0"/>
              <a:ea typeface="Lato Medium"/>
              <a:cs typeface="Lato Medium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0FF84F71-1966-EB4C-A58A-6560A8DD6ED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3171" y="1456945"/>
            <a:ext cx="5545656" cy="836249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25E4FF5A-E14B-B94F-BEFB-EBAA12E1CA1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58" r="4733"/>
          <a:stretch/>
        </p:blipFill>
        <p:spPr>
          <a:xfrm>
            <a:off x="1" y="5212771"/>
            <a:ext cx="12192000" cy="1024518"/>
          </a:xfrm>
          <a:prstGeom prst="rect">
            <a:avLst/>
          </a:prstGeom>
        </p:spPr>
      </p:pic>
      <p:sp>
        <p:nvSpPr>
          <p:cNvPr id="6" name="TextBox 10">
            <a:extLst>
              <a:ext uri="{FF2B5EF4-FFF2-40B4-BE49-F238E27FC236}">
                <a16:creationId xmlns:a16="http://schemas.microsoft.com/office/drawing/2014/main" id="{A30DB812-19BD-3949-857E-6E4A4A9898CE}"/>
              </a:ext>
            </a:extLst>
          </p:cNvPr>
          <p:cNvSpPr txBox="1"/>
          <p:nvPr/>
        </p:nvSpPr>
        <p:spPr bwMode="auto">
          <a:xfrm>
            <a:off x="-2" y="3373785"/>
            <a:ext cx="12192000" cy="7407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lnSpc>
                <a:spcPts val="5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600" b="1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实验项目安全风险评估</a:t>
            </a:r>
            <a:endParaRPr lang="en-US" sz="3600" b="1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7" name="TextBox 15">
            <a:extLst>
              <a:ext uri="{FF2B5EF4-FFF2-40B4-BE49-F238E27FC236}">
                <a16:creationId xmlns:a16="http://schemas.microsoft.com/office/drawing/2014/main" id="{617CE023-CD7F-0240-AD4A-3989410D00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6636" y="4215849"/>
            <a:ext cx="5038725" cy="400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itchFamily="34" charset="0"/>
                <a:ea typeface="Lato Medium"/>
                <a:cs typeface="Lato Medium"/>
              </a:rPr>
              <a:t>2024.12.17</a:t>
            </a:r>
          </a:p>
        </p:txBody>
      </p:sp>
    </p:spTree>
    <p:extLst>
      <p:ext uri="{BB962C8B-B14F-4D97-AF65-F5344CB8AC3E}">
        <p14:creationId xmlns:p14="http://schemas.microsoft.com/office/powerpoint/2010/main" val="1018336375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D2617594-98B4-44A7-A391-D2D69F704E1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671" y="654518"/>
            <a:ext cx="3250259" cy="5417098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B8EC0E66-D3E6-400E-9C3F-2D8907BDFC9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6640" y="654516"/>
            <a:ext cx="3250259" cy="5417099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1B8275C3-5428-4CBB-BBCB-033D32F578F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9611" y="654516"/>
            <a:ext cx="3250260" cy="5417100"/>
          </a:xfrm>
          <a:prstGeom prst="rect">
            <a:avLst/>
          </a:prstGeom>
        </p:spPr>
      </p:pic>
      <p:sp>
        <p:nvSpPr>
          <p:cNvPr id="5" name="文本占位符 2">
            <a:extLst>
              <a:ext uri="{FF2B5EF4-FFF2-40B4-BE49-F238E27FC236}">
                <a16:creationId xmlns:a16="http://schemas.microsoft.com/office/drawing/2014/main" id="{2AFEB3B2-BB63-4DFB-9787-5A5615D5A74F}"/>
              </a:ext>
            </a:extLst>
          </p:cNvPr>
          <p:cNvSpPr txBox="1">
            <a:spLocks/>
          </p:cNvSpPr>
          <p:nvPr/>
        </p:nvSpPr>
        <p:spPr>
          <a:xfrm>
            <a:off x="663899" y="86727"/>
            <a:ext cx="10685594" cy="598488"/>
          </a:xfrm>
          <a:prstGeom prst="rect">
            <a:avLst/>
          </a:prstGeom>
        </p:spPr>
        <p:txBody>
          <a:bodyPr anchor="ctr"/>
          <a:lstStyle>
            <a:lvl1pPr marL="0" marR="0" indent="0" algn="l" defTabSz="914400" rtl="0" latinLnBrk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  <a:sym typeface="Calibri"/>
              </a:defRPr>
            </a:lvl1pPr>
            <a:lvl2pPr marL="723900" marR="0" indent="-2667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" pitchFamily="2" charset="0"/>
                <a:ea typeface="+mn-ea"/>
                <a:cs typeface="+mn-cs"/>
                <a:sym typeface="Calibri"/>
              </a:defRPr>
            </a:lvl2pPr>
            <a:lvl3pPr marL="1234439" marR="0" indent="-320039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" pitchFamily="2" charset="0"/>
                <a:ea typeface="+mn-ea"/>
                <a:cs typeface="+mn-cs"/>
                <a:sym typeface="Calibri"/>
              </a:defRPr>
            </a:lvl3pPr>
            <a:lvl4pPr marL="1727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" pitchFamily="2" charset="0"/>
                <a:ea typeface="+mn-ea"/>
                <a:cs typeface="+mn-cs"/>
                <a:sym typeface="Calibri"/>
              </a:defRPr>
            </a:lvl4pPr>
            <a:lvl5pPr marL="21844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" pitchFamily="2" charset="0"/>
                <a:ea typeface="+mn-ea"/>
                <a:cs typeface="+mn-cs"/>
                <a:sym typeface="Calibri"/>
              </a:defRPr>
            </a:lvl5pPr>
            <a:lvl6pPr marL="12242800" marR="0" indent="-99568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12700000" marR="0" indent="-99568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13157200" marR="0" indent="-99568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13614400" marR="0" indent="-99568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hangingPunct="1"/>
            <a:r>
              <a:rPr kumimoji="1" lang="zh-CN" altLang="en-US">
                <a:solidFill>
                  <a:schemeClr val="tx1"/>
                </a:solidFill>
              </a:rPr>
              <a:t>（四）业务流程</a:t>
            </a:r>
            <a:endParaRPr kumimoji="1" lang="zh-CN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2121580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F807F776-F2A1-2746-BB6A-E8924C323B9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98651" y="824530"/>
            <a:ext cx="9970947" cy="4940141"/>
          </a:xfrm>
        </p:spPr>
        <p:txBody>
          <a:bodyPr/>
          <a:lstStyle/>
          <a:p>
            <a:pPr marL="495300" lvl="1" indent="0">
              <a:buNone/>
            </a:pPr>
            <a:r>
              <a:rPr kumimoji="1" lang="zh-CN" altLang="en-US" sz="2400" b="1" dirty="0">
                <a:solidFill>
                  <a:schemeClr val="tx1"/>
                </a:solidFill>
              </a:rPr>
              <a:t>对未落实实验项目安全风险评估开展实验的，或经评估发现存在较大安全风险未整改仍盲目开展实验的</a:t>
            </a:r>
            <a:endParaRPr kumimoji="1" lang="en-US" altLang="zh-CN" sz="2400" b="1" dirty="0">
              <a:solidFill>
                <a:schemeClr val="tx1"/>
              </a:solidFill>
            </a:endParaRPr>
          </a:p>
          <a:p>
            <a:pPr marL="838200" lvl="1" indent="-342900">
              <a:buFont typeface="Wingdings" panose="05000000000000000000" pitchFamily="2" charset="2"/>
              <a:buChar char="Ø"/>
            </a:pPr>
            <a:r>
              <a:rPr kumimoji="1" lang="zh-CN" altLang="en-US" sz="2400" dirty="0">
                <a:solidFill>
                  <a:schemeClr val="tx1"/>
                </a:solidFill>
              </a:rPr>
              <a:t>科研项目：增加房租收费</a:t>
            </a:r>
            <a:r>
              <a:rPr kumimoji="1" lang="en-US" altLang="zh-CN" sz="2400" dirty="0">
                <a:solidFill>
                  <a:schemeClr val="tx1"/>
                </a:solidFill>
              </a:rPr>
              <a:t>20%</a:t>
            </a:r>
            <a:r>
              <a:rPr kumimoji="1" lang="zh-CN" altLang="en-US" sz="2400" dirty="0">
                <a:solidFill>
                  <a:schemeClr val="tx1"/>
                </a:solidFill>
              </a:rPr>
              <a:t>，下发整改通知</a:t>
            </a:r>
            <a:r>
              <a:rPr kumimoji="1" lang="en-US" altLang="zh-CN" sz="2400" dirty="0">
                <a:solidFill>
                  <a:schemeClr val="tx1"/>
                </a:solidFill>
              </a:rPr>
              <a:t>5</a:t>
            </a:r>
            <a:r>
              <a:rPr kumimoji="1" lang="zh-CN" altLang="en-US" sz="2400" dirty="0">
                <a:solidFill>
                  <a:schemeClr val="tx1"/>
                </a:solidFill>
              </a:rPr>
              <a:t>个工作日内未完成者，经院务会同意后收回实验空间；</a:t>
            </a:r>
            <a:endParaRPr kumimoji="1" lang="en-US" altLang="zh-CN" sz="2400" dirty="0">
              <a:solidFill>
                <a:schemeClr val="tx1"/>
              </a:solidFill>
            </a:endParaRPr>
          </a:p>
          <a:p>
            <a:pPr marL="838200" lvl="1" indent="-342900">
              <a:buFont typeface="Wingdings" panose="05000000000000000000" pitchFamily="2" charset="2"/>
              <a:buChar char="Ø"/>
            </a:pPr>
            <a:r>
              <a:rPr kumimoji="1" lang="zh-CN" altLang="en-US" sz="2400" dirty="0">
                <a:solidFill>
                  <a:schemeClr val="tx1"/>
                </a:solidFill>
              </a:rPr>
              <a:t>毕业论文：暂停开题；</a:t>
            </a:r>
            <a:endParaRPr kumimoji="1" lang="en-US" altLang="zh-CN" sz="2400" dirty="0">
              <a:solidFill>
                <a:schemeClr val="tx1"/>
              </a:solidFill>
            </a:endParaRPr>
          </a:p>
          <a:p>
            <a:pPr marL="838200" lvl="1" indent="-342900">
              <a:buFont typeface="Wingdings" panose="05000000000000000000" pitchFamily="2" charset="2"/>
              <a:buChar char="Ø"/>
            </a:pPr>
            <a:r>
              <a:rPr kumimoji="1" lang="zh-CN" altLang="en-US" sz="2400" dirty="0">
                <a:solidFill>
                  <a:schemeClr val="tx1"/>
                </a:solidFill>
              </a:rPr>
              <a:t>实验教学：暂停选课；</a:t>
            </a:r>
            <a:endParaRPr kumimoji="1" lang="en-US" altLang="zh-CN" sz="2400" dirty="0">
              <a:solidFill>
                <a:schemeClr val="tx1"/>
              </a:solidFill>
            </a:endParaRPr>
          </a:p>
          <a:p>
            <a:pPr marL="838200" lvl="1" indent="-342900">
              <a:buFont typeface="Wingdings" panose="05000000000000000000" pitchFamily="2" charset="2"/>
              <a:buChar char="Ø"/>
            </a:pPr>
            <a:r>
              <a:rPr kumimoji="1" lang="zh-CN" altLang="en-US" sz="2400" dirty="0">
                <a:solidFill>
                  <a:schemeClr val="tx1"/>
                </a:solidFill>
              </a:rPr>
              <a:t>科创项目：暂停立项；</a:t>
            </a:r>
            <a:endParaRPr kumimoji="1" lang="en-US" altLang="zh-CN" sz="2400" dirty="0">
              <a:solidFill>
                <a:schemeClr val="tx1"/>
              </a:solidFill>
            </a:endParaRPr>
          </a:p>
          <a:p>
            <a:pPr marL="838200" lvl="1" indent="-342900">
              <a:buFont typeface="Wingdings" panose="05000000000000000000" pitchFamily="2" charset="2"/>
              <a:buChar char="Ø"/>
            </a:pPr>
            <a:r>
              <a:rPr kumimoji="1" lang="zh-CN" altLang="en-US" sz="2400" dirty="0">
                <a:solidFill>
                  <a:schemeClr val="tx1"/>
                </a:solidFill>
              </a:rPr>
              <a:t>对发生安全故事的，按照相关规定对相关人员从重处理。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A06DAF2-FD41-5E4A-A35C-4250638E6B8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98652" y="167757"/>
            <a:ext cx="10685594" cy="598488"/>
          </a:xfrm>
        </p:spPr>
        <p:txBody>
          <a:bodyPr/>
          <a:lstStyle/>
          <a:p>
            <a:r>
              <a:rPr kumimoji="1" lang="zh-CN" altLang="en-US" dirty="0">
                <a:solidFill>
                  <a:schemeClr val="tx1"/>
                </a:solidFill>
              </a:rPr>
              <a:t>（五）注意事项</a:t>
            </a:r>
          </a:p>
        </p:txBody>
      </p:sp>
    </p:spTree>
    <p:extLst>
      <p:ext uri="{BB962C8B-B14F-4D97-AF65-F5344CB8AC3E}">
        <p14:creationId xmlns:p14="http://schemas.microsoft.com/office/powerpoint/2010/main" val="3694681866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F807F776-F2A1-2746-BB6A-E8924C323B9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98653" y="1602747"/>
            <a:ext cx="9970947" cy="2896682"/>
          </a:xfrm>
        </p:spPr>
        <p:txBody>
          <a:bodyPr/>
          <a:lstStyle/>
          <a:p>
            <a:pPr marL="495300" lvl="1" indent="0">
              <a:buNone/>
            </a:pPr>
            <a:r>
              <a:rPr kumimoji="1" lang="zh-CN" altLang="en-US" sz="2400" dirty="0">
                <a:solidFill>
                  <a:schemeClr val="tx1"/>
                </a:solidFill>
              </a:rPr>
              <a:t>联系人</a:t>
            </a:r>
            <a:r>
              <a:rPr kumimoji="1" lang="zh-CN" altLang="en-US" sz="2400">
                <a:solidFill>
                  <a:schemeClr val="tx1"/>
                </a:solidFill>
              </a:rPr>
              <a:t>：夏彬</a:t>
            </a:r>
            <a:endParaRPr kumimoji="1" lang="en-US" altLang="zh-CN" sz="2400" dirty="0">
              <a:solidFill>
                <a:schemeClr val="accent4"/>
              </a:solidFill>
            </a:endParaRPr>
          </a:p>
          <a:p>
            <a:pPr marL="495300" lvl="1" indent="0">
              <a:buNone/>
            </a:pPr>
            <a:r>
              <a:rPr kumimoji="1" lang="zh-CN" altLang="en-US" sz="2400" dirty="0">
                <a:solidFill>
                  <a:schemeClr val="tx1"/>
                </a:solidFill>
              </a:rPr>
              <a:t>联系电话：</a:t>
            </a:r>
            <a:r>
              <a:rPr kumimoji="1" lang="en-US" altLang="zh-CN" sz="2400" dirty="0">
                <a:solidFill>
                  <a:schemeClr val="tx1"/>
                </a:solidFill>
              </a:rPr>
              <a:t>3420 6045-3107</a:t>
            </a:r>
            <a:endParaRPr kumimoji="1" lang="en-US" altLang="zh-CN" sz="2400" dirty="0">
              <a:solidFill>
                <a:schemeClr val="accent4"/>
              </a:solidFill>
            </a:endParaRP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A06DAF2-FD41-5E4A-A35C-4250638E6B8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98653" y="452487"/>
            <a:ext cx="10685594" cy="598488"/>
          </a:xfrm>
        </p:spPr>
        <p:txBody>
          <a:bodyPr/>
          <a:lstStyle/>
          <a:p>
            <a:r>
              <a:rPr kumimoji="1" lang="zh-CN" altLang="en-US" dirty="0">
                <a:solidFill>
                  <a:schemeClr val="tx1"/>
                </a:solidFill>
              </a:rPr>
              <a:t>（六）咨询方式</a:t>
            </a:r>
          </a:p>
        </p:txBody>
      </p:sp>
    </p:spTree>
    <p:extLst>
      <p:ext uri="{BB962C8B-B14F-4D97-AF65-F5344CB8AC3E}">
        <p14:creationId xmlns:p14="http://schemas.microsoft.com/office/powerpoint/2010/main" val="3009104623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A3B76E29-C3FF-9E45-827E-DC0A1FAFC890}"/>
              </a:ext>
            </a:extLst>
          </p:cNvPr>
          <p:cNvSpPr txBox="1"/>
          <p:nvPr/>
        </p:nvSpPr>
        <p:spPr>
          <a:xfrm>
            <a:off x="1092819" y="1017817"/>
            <a:ext cx="2315456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zh-CN" altLang="en-US" sz="3600" b="1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目  录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1BB02B9A-012D-FD45-A7EB-C7C45E577BF7}"/>
              </a:ext>
            </a:extLst>
          </p:cNvPr>
          <p:cNvSpPr txBox="1"/>
          <p:nvPr/>
        </p:nvSpPr>
        <p:spPr>
          <a:xfrm>
            <a:off x="1092819" y="2042680"/>
            <a:ext cx="3592972" cy="342657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571500" marR="0" indent="-571500" algn="l" defTabSz="9144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</a:pPr>
            <a:r>
              <a:rPr lang="zh-CN" altLang="en-US" sz="2400" b="1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安全风险评估范围</a:t>
            </a:r>
            <a:endParaRPr kumimoji="0" lang="en-US" altLang="zh-CN" sz="2400" b="1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Microsoft YaHei" panose="020B0503020204020204" pitchFamily="34" charset="-122"/>
              <a:ea typeface="Microsoft YaHei" panose="020B0503020204020204" pitchFamily="34" charset="-122"/>
              <a:sym typeface="Calibri"/>
            </a:endParaRPr>
          </a:p>
          <a:p>
            <a:pPr marL="571500" marR="0" indent="-571500" algn="l" defTabSz="9144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</a:pPr>
            <a:r>
              <a:rPr lang="zh-CN" altLang="en-US" sz="2400" b="1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安全风险评估内容</a:t>
            </a:r>
            <a:endParaRPr lang="en-US" altLang="zh-CN" sz="2400" b="1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571500" marR="0" indent="-571500" algn="l" defTabSz="9144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</a:pPr>
            <a:r>
              <a:rPr lang="zh-CN" altLang="en-US" sz="2400" b="1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安全风险评估节点</a:t>
            </a:r>
            <a:endParaRPr lang="en-US" altLang="zh-CN" sz="2400" b="1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571500" marR="0" indent="-571500" algn="l" defTabSz="9144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</a:pPr>
            <a:r>
              <a:rPr lang="zh-CN" altLang="en-US" sz="2400" b="1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业务流程</a:t>
            </a:r>
            <a:endParaRPr lang="en-US" altLang="zh-CN" sz="2400" b="1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571500" marR="0" indent="-571500" algn="l" defTabSz="9144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zh-CN" altLang="en-US" sz="2400" b="1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sym typeface="Calibri"/>
              </a:rPr>
              <a:t>注意事项</a:t>
            </a:r>
            <a:endParaRPr kumimoji="0" lang="en-US" altLang="zh-CN" sz="2400" b="1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Microsoft YaHei" panose="020B0503020204020204" pitchFamily="34" charset="-122"/>
              <a:ea typeface="Microsoft YaHei" panose="020B0503020204020204" pitchFamily="34" charset="-122"/>
              <a:sym typeface="Calibri"/>
            </a:endParaRPr>
          </a:p>
          <a:p>
            <a:pPr marL="571500" marR="0" indent="-571500" algn="l" defTabSz="9144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</a:pPr>
            <a:r>
              <a:rPr lang="zh-CN" altLang="en-US" sz="2400" b="1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咨询方式</a:t>
            </a:r>
            <a:endParaRPr kumimoji="0" lang="zh-CN" altLang="en-US" sz="2400" b="1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Microsoft YaHei" panose="020B0503020204020204" pitchFamily="34" charset="-122"/>
              <a:ea typeface="Microsoft YaHei" panose="020B0503020204020204" pitchFamily="34" charset="-122"/>
              <a:sym typeface="Calibri"/>
            </a:endParaRPr>
          </a:p>
        </p:txBody>
      </p:sp>
      <p:pic>
        <p:nvPicPr>
          <p:cNvPr id="6" name="图片占位符 95" descr="图片包含 天空, 泰迪熊, 熊, 建筑物&#10;&#10;自动生成的说明">
            <a:extLst>
              <a:ext uri="{FF2B5EF4-FFF2-40B4-BE49-F238E27FC236}">
                <a16:creationId xmlns:a16="http://schemas.microsoft.com/office/drawing/2014/main" id="{DCBC7071-9833-4290-BACC-0E699ED8789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16" r="18816"/>
          <a:stretch>
            <a:fillRect/>
          </a:stretch>
        </p:blipFill>
        <p:spPr>
          <a:xfrm>
            <a:off x="5772150" y="0"/>
            <a:ext cx="6419850" cy="6858000"/>
          </a:xfrm>
        </p:spPr>
      </p:pic>
    </p:spTree>
    <p:extLst>
      <p:ext uri="{BB962C8B-B14F-4D97-AF65-F5344CB8AC3E}">
        <p14:creationId xmlns:p14="http://schemas.microsoft.com/office/powerpoint/2010/main" val="3748065328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15F146E7-39D2-654D-96DA-41F1C74D7EF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zh-CN" altLang="en-US" sz="3600" dirty="0">
                <a:solidFill>
                  <a:schemeClr val="tx1"/>
                </a:solidFill>
              </a:rPr>
              <a:t>背景介绍</a:t>
            </a:r>
            <a:endParaRPr lang="en-US" altLang="zh-CN" sz="3600" dirty="0">
              <a:solidFill>
                <a:schemeClr val="tx1"/>
              </a:solidFill>
            </a:endParaRP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8DC3488-FC72-6B48-8BF7-D5BA741ACC9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kumimoji="1" lang="zh-CN" altLang="en-US" sz="2400" dirty="0">
                <a:solidFill>
                  <a:schemeClr val="tx1"/>
                </a:solidFill>
              </a:rPr>
              <a:t>实验室是一处高风险场所，存在着各种潜在的安全风险，通过对实验室内各项内容工作进行</a:t>
            </a:r>
            <a:r>
              <a:rPr kumimoji="1" lang="zh-CN" altLang="en-US" sz="2400" b="1" dirty="0">
                <a:solidFill>
                  <a:schemeClr val="accent4"/>
                </a:solidFill>
              </a:rPr>
              <a:t>安全风险评估</a:t>
            </a:r>
            <a:r>
              <a:rPr kumimoji="1" lang="zh-CN" altLang="en-US" sz="2400" dirty="0">
                <a:solidFill>
                  <a:schemeClr val="tx1"/>
                </a:solidFill>
              </a:rPr>
              <a:t>，有助于实验室工作人员</a:t>
            </a:r>
            <a:r>
              <a:rPr kumimoji="1" lang="zh-CN" altLang="en-US" sz="2400" b="1" dirty="0">
                <a:solidFill>
                  <a:schemeClr val="tx1"/>
                </a:solidFill>
              </a:rPr>
              <a:t>对潜在的危害因素建立更清晰的认识</a:t>
            </a:r>
            <a:r>
              <a:rPr kumimoji="1" lang="zh-CN" altLang="en-US" sz="2400" dirty="0">
                <a:solidFill>
                  <a:schemeClr val="tx1"/>
                </a:solidFill>
              </a:rPr>
              <a:t>，增强安全意识，减少事故的发生</a:t>
            </a:r>
            <a:r>
              <a:rPr kumimoji="1" lang="zh-CN" altLang="en-US" sz="2400" dirty="0"/>
              <a:t>。</a:t>
            </a:r>
            <a:endParaRPr kumimoji="1" lang="en-US" altLang="zh-CN" sz="2400" dirty="0"/>
          </a:p>
          <a:p>
            <a:endParaRPr kumimoji="1" lang="en-US" altLang="zh-CN" sz="2400" dirty="0"/>
          </a:p>
          <a:p>
            <a:r>
              <a:rPr kumimoji="1" lang="zh-CN" altLang="en-US" sz="2400" dirty="0">
                <a:solidFill>
                  <a:schemeClr val="tx1"/>
                </a:solidFill>
              </a:rPr>
              <a:t>依据教育部办公厅印发的</a:t>
            </a:r>
            <a:r>
              <a:rPr kumimoji="1" lang="en-US" altLang="zh-CN" sz="2400" b="1" dirty="0">
                <a:solidFill>
                  <a:schemeClr val="tx1"/>
                </a:solidFill>
              </a:rPr>
              <a:t>《</a:t>
            </a:r>
            <a:r>
              <a:rPr kumimoji="1" lang="zh-CN" altLang="en-US" sz="2400" b="1" dirty="0">
                <a:solidFill>
                  <a:schemeClr val="tx1"/>
                </a:solidFill>
              </a:rPr>
              <a:t>高等学校实验室安全规范</a:t>
            </a:r>
            <a:r>
              <a:rPr kumimoji="1" lang="en-US" altLang="zh-CN" sz="2400" b="1" dirty="0">
                <a:solidFill>
                  <a:schemeClr val="tx1"/>
                </a:solidFill>
              </a:rPr>
              <a:t>》</a:t>
            </a:r>
            <a:r>
              <a:rPr kumimoji="1" lang="zh-CN" altLang="en-US" sz="2400" b="1" dirty="0">
                <a:solidFill>
                  <a:schemeClr val="tx1"/>
                </a:solidFill>
              </a:rPr>
              <a:t>（教科信厅函</a:t>
            </a:r>
            <a:r>
              <a:rPr kumimoji="1" lang="en-US" altLang="zh-CN" sz="2400" b="1" dirty="0">
                <a:solidFill>
                  <a:schemeClr val="tx1"/>
                </a:solidFill>
              </a:rPr>
              <a:t>【2023】5</a:t>
            </a:r>
            <a:r>
              <a:rPr kumimoji="1" lang="zh-CN" altLang="en-US" sz="2400" b="1" dirty="0">
                <a:solidFill>
                  <a:schemeClr val="tx1"/>
                </a:solidFill>
              </a:rPr>
              <a:t>号）</a:t>
            </a:r>
            <a:r>
              <a:rPr kumimoji="1" lang="zh-CN" altLang="en-US" sz="2400" dirty="0">
                <a:solidFill>
                  <a:schemeClr val="tx1"/>
                </a:solidFill>
              </a:rPr>
              <a:t>相关要求，学校现已全面启动科研项目、实验教学课程、学位论文及创新实践项目安全风险评估工作，</a:t>
            </a:r>
            <a:r>
              <a:rPr kumimoji="1" lang="zh-CN" altLang="en-US" sz="2400" b="1" dirty="0">
                <a:solidFill>
                  <a:schemeClr val="accent4"/>
                </a:solidFill>
              </a:rPr>
              <a:t>实验项目安全评估申请流程已上线“交我办”平台</a:t>
            </a:r>
            <a:r>
              <a:rPr kumimoji="1" lang="zh-CN" altLang="en-US" sz="2400" dirty="0">
                <a:solidFill>
                  <a:schemeClr val="tx1"/>
                </a:solidFill>
              </a:rPr>
              <a:t>。</a:t>
            </a:r>
            <a:endParaRPr kumimoji="1" lang="en-US" altLang="zh-CN" sz="2400" dirty="0">
              <a:solidFill>
                <a:schemeClr val="tx1"/>
              </a:solidFill>
            </a:endParaRPr>
          </a:p>
          <a:p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82250919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F807F776-F2A1-2746-BB6A-E8924C323B9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98652" y="1434292"/>
            <a:ext cx="9608091" cy="4448172"/>
          </a:xfrm>
        </p:spPr>
        <p:txBody>
          <a:bodyPr/>
          <a:lstStyle/>
          <a:p>
            <a:pPr marL="495300" lvl="1" indent="0">
              <a:buNone/>
            </a:pPr>
            <a:r>
              <a:rPr kumimoji="1" lang="en-US" altLang="zh-CN" sz="2400" dirty="0">
                <a:solidFill>
                  <a:schemeClr val="tx1"/>
                </a:solidFill>
              </a:rPr>
              <a:t>1</a:t>
            </a:r>
            <a:r>
              <a:rPr kumimoji="1" lang="zh-CN" altLang="en-US" sz="2400" dirty="0">
                <a:solidFill>
                  <a:schemeClr val="tx1"/>
                </a:solidFill>
              </a:rPr>
              <a:t>、</a:t>
            </a:r>
            <a:r>
              <a:rPr kumimoji="1" lang="zh-CN" altLang="en-US" sz="2400" b="1" dirty="0">
                <a:solidFill>
                  <a:schemeClr val="tx1"/>
                </a:solidFill>
              </a:rPr>
              <a:t>不在实验场所内进行的各类项目</a:t>
            </a:r>
            <a:r>
              <a:rPr kumimoji="1" lang="zh-CN" altLang="en-US" sz="2400" dirty="0">
                <a:solidFill>
                  <a:srgbClr val="002060"/>
                </a:solidFill>
              </a:rPr>
              <a:t>无需填报</a:t>
            </a:r>
            <a:endParaRPr kumimoji="1" lang="en-US" altLang="zh-CN" sz="2400" dirty="0">
              <a:solidFill>
                <a:srgbClr val="002060"/>
              </a:solidFill>
            </a:endParaRPr>
          </a:p>
          <a:p>
            <a:pPr marL="495300" lvl="1" indent="0">
              <a:buNone/>
            </a:pPr>
            <a:endParaRPr kumimoji="1" lang="en-US" altLang="zh-CN" sz="2400" dirty="0">
              <a:solidFill>
                <a:srgbClr val="002060"/>
              </a:solidFill>
            </a:endParaRPr>
          </a:p>
          <a:p>
            <a:pPr marL="495300" lvl="1" indent="0">
              <a:buNone/>
            </a:pPr>
            <a:r>
              <a:rPr kumimoji="1" lang="en-US" altLang="zh-CN" sz="2400" dirty="0">
                <a:solidFill>
                  <a:schemeClr val="tx1"/>
                </a:solidFill>
              </a:rPr>
              <a:t>2</a:t>
            </a:r>
            <a:r>
              <a:rPr kumimoji="1" lang="zh-CN" altLang="en-US" sz="2400" dirty="0">
                <a:solidFill>
                  <a:schemeClr val="tx1"/>
                </a:solidFill>
              </a:rPr>
              <a:t>、本流程适用于</a:t>
            </a:r>
            <a:r>
              <a:rPr kumimoji="1" lang="zh-CN" altLang="en-US" sz="2400" b="1" dirty="0">
                <a:solidFill>
                  <a:schemeClr val="tx1"/>
                </a:solidFill>
              </a:rPr>
              <a:t>在实验场所内进行，且涉及重要危险源</a:t>
            </a:r>
            <a:r>
              <a:rPr kumimoji="1" lang="zh-CN" altLang="en-US" sz="2400" dirty="0">
                <a:solidFill>
                  <a:schemeClr val="tx1"/>
                </a:solidFill>
              </a:rPr>
              <a:t>的</a:t>
            </a:r>
            <a:r>
              <a:rPr kumimoji="1" lang="zh-CN" altLang="en-US" sz="2400" b="1" dirty="0">
                <a:solidFill>
                  <a:schemeClr val="accent4"/>
                </a:solidFill>
              </a:rPr>
              <a:t>科研项目、实验教学课程、学位论文及创新实践项目</a:t>
            </a:r>
            <a:r>
              <a:rPr kumimoji="1" lang="zh-CN" altLang="en-US" sz="2400" dirty="0"/>
              <a:t>。</a:t>
            </a:r>
            <a:endParaRPr kumimoji="1" lang="en-US" altLang="zh-CN" sz="2400" dirty="0"/>
          </a:p>
          <a:p>
            <a:pPr marL="495300" lvl="1" indent="0">
              <a:buNone/>
            </a:pPr>
            <a:endParaRPr kumimoji="1" lang="en-US" altLang="zh-CN" sz="2400" dirty="0"/>
          </a:p>
          <a:p>
            <a:pPr marL="495300" lvl="1" indent="0">
              <a:buNone/>
            </a:pPr>
            <a:r>
              <a:rPr kumimoji="1" lang="en-US" altLang="zh-CN" sz="2400" dirty="0">
                <a:solidFill>
                  <a:schemeClr val="tx1"/>
                </a:solidFill>
              </a:rPr>
              <a:t>3</a:t>
            </a:r>
            <a:r>
              <a:rPr kumimoji="1" lang="zh-CN" altLang="en-US" sz="2400" dirty="0">
                <a:solidFill>
                  <a:schemeClr val="tx1"/>
                </a:solidFill>
              </a:rPr>
              <a:t>、</a:t>
            </a:r>
            <a:r>
              <a:rPr kumimoji="1" lang="zh-CN" altLang="en-US" sz="2400" b="1" dirty="0">
                <a:solidFill>
                  <a:schemeClr val="tx1"/>
                </a:solidFill>
              </a:rPr>
              <a:t>未涉及重要危险源</a:t>
            </a:r>
            <a:r>
              <a:rPr kumimoji="1" lang="zh-CN" altLang="en-US" sz="2400" dirty="0">
                <a:solidFill>
                  <a:schemeClr val="tx1"/>
                </a:solidFill>
              </a:rPr>
              <a:t>的实验室项目</a:t>
            </a:r>
            <a:r>
              <a:rPr kumimoji="1" lang="zh-CN" altLang="en-US" sz="2400" b="1" dirty="0">
                <a:solidFill>
                  <a:schemeClr val="accent4"/>
                </a:solidFill>
              </a:rPr>
              <a:t>仅需填写项目基本信息</a:t>
            </a:r>
            <a:r>
              <a:rPr kumimoji="1" lang="zh-CN" altLang="en-US" sz="2400" dirty="0">
                <a:solidFill>
                  <a:schemeClr val="tx1"/>
                </a:solidFill>
              </a:rPr>
              <a:t>即可完成评估流程。</a:t>
            </a:r>
            <a:endParaRPr kumimoji="1" lang="en-US" altLang="zh-CN" sz="2400" dirty="0">
              <a:solidFill>
                <a:schemeClr val="tx1"/>
              </a:solidFill>
            </a:endParaRP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A06DAF2-FD41-5E4A-A35C-4250638E6B8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98653" y="467001"/>
            <a:ext cx="10685594" cy="598488"/>
          </a:xfrm>
        </p:spPr>
        <p:txBody>
          <a:bodyPr/>
          <a:lstStyle/>
          <a:p>
            <a:r>
              <a:rPr kumimoji="1" lang="zh-CN" altLang="en-US" dirty="0">
                <a:solidFill>
                  <a:schemeClr val="tx1"/>
                </a:solidFill>
              </a:rPr>
              <a:t>（一）安全风险评估范围</a:t>
            </a:r>
          </a:p>
        </p:txBody>
      </p:sp>
    </p:spTree>
    <p:extLst>
      <p:ext uri="{BB962C8B-B14F-4D97-AF65-F5344CB8AC3E}">
        <p14:creationId xmlns:p14="http://schemas.microsoft.com/office/powerpoint/2010/main" val="1890983369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1">
            <a:extLst>
              <a:ext uri="{FF2B5EF4-FFF2-40B4-BE49-F238E27FC236}">
                <a16:creationId xmlns:a16="http://schemas.microsoft.com/office/drawing/2014/main" id="{11142C8B-E751-4FE8-B506-3ECCD961FE95}"/>
              </a:ext>
            </a:extLst>
          </p:cNvPr>
          <p:cNvSpPr txBox="1">
            <a:spLocks/>
          </p:cNvSpPr>
          <p:nvPr/>
        </p:nvSpPr>
        <p:spPr>
          <a:xfrm>
            <a:off x="798653" y="128007"/>
            <a:ext cx="7204585" cy="5300336"/>
          </a:xfrm>
          <a:prstGeom prst="rect">
            <a:avLst/>
          </a:prstGeom>
        </p:spPr>
        <p:txBody>
          <a:bodyPr/>
          <a:lstStyle>
            <a:lvl1pPr marL="228600" marR="0" indent="-228600" algn="l" defTabSz="914400" rtl="0" latinLnBrk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  <a:sym typeface="Calibri"/>
              </a:defRPr>
            </a:lvl1pPr>
            <a:lvl2pPr marL="723900" marR="0" indent="-266700" algn="l" defTabSz="914400" rtl="0" latinLnBrk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  <a:sym typeface="Calibri"/>
              </a:defRPr>
            </a:lvl2pPr>
            <a:lvl3pPr marL="1234439" marR="0" indent="-320039" algn="l" defTabSz="914400" rtl="0" latinLnBrk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 sz="1600" b="0" i="0" u="none" strike="noStrike" cap="none" spc="0" baseline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  <a:sym typeface="Calibri"/>
              </a:defRPr>
            </a:lvl3pPr>
            <a:lvl4pPr marL="1727200" marR="0" indent="-355600" algn="l" defTabSz="914400" rtl="0" latinLnBrk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 sz="1400" b="0" i="0" u="none" strike="noStrike" cap="none" spc="0" baseline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  <a:sym typeface="Calibri"/>
              </a:defRPr>
            </a:lvl4pPr>
            <a:lvl5pPr marL="2184400" marR="0" indent="-355600" algn="l" defTabSz="914400" rtl="0" latinLnBrk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 sz="1400" b="0" i="0" u="none" strike="noStrike" cap="none" spc="0" baseline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  <a:sym typeface="Calibri"/>
              </a:defRPr>
            </a:lvl5pPr>
            <a:lvl6pPr marL="12242800" marR="0" indent="-99568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12700000" marR="0" indent="-99568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13157200" marR="0" indent="-99568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13614400" marR="0" indent="-99568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hangingPunct="1"/>
            <a:r>
              <a:rPr kumimoji="1" lang="zh-CN" altLang="en-US" sz="2800" b="1" dirty="0">
                <a:solidFill>
                  <a:srgbClr val="002060"/>
                </a:solidFill>
              </a:rPr>
              <a:t>主要危险源：</a:t>
            </a:r>
            <a:endParaRPr kumimoji="1" lang="en-US" altLang="zh-CN" sz="2800" b="1" dirty="0">
              <a:solidFill>
                <a:srgbClr val="002060"/>
              </a:solidFill>
            </a:endParaRPr>
          </a:p>
          <a:p>
            <a:pPr marL="495300" lvl="1" indent="0" hangingPunct="1">
              <a:buFont typeface="Arial" panose="020B0604020202020204" pitchFamily="34" charset="0"/>
              <a:buNone/>
            </a:pPr>
            <a:r>
              <a:rPr kumimoji="1" lang="zh-CN" altLang="en-US" sz="2400" b="1" dirty="0">
                <a:solidFill>
                  <a:schemeClr val="tx1"/>
                </a:solidFill>
              </a:rPr>
              <a:t>有毒有害化学品（剧毒、易制爆、易制毒、爆炸品等）</a:t>
            </a:r>
            <a:endParaRPr kumimoji="1" lang="en-US" altLang="zh-CN" sz="2400" b="1" dirty="0">
              <a:solidFill>
                <a:schemeClr val="tx1"/>
              </a:solidFill>
            </a:endParaRPr>
          </a:p>
          <a:p>
            <a:pPr marL="495300" lvl="1" indent="0" hangingPunct="1">
              <a:buFont typeface="Arial" panose="020B0604020202020204" pitchFamily="34" charset="0"/>
              <a:buNone/>
            </a:pPr>
            <a:r>
              <a:rPr kumimoji="1" lang="zh-CN" altLang="en-US" sz="2400" b="1" dirty="0">
                <a:solidFill>
                  <a:schemeClr val="tx1"/>
                </a:solidFill>
              </a:rPr>
              <a:t>危险气体（易燃、易爆、有毒、窒息、高压等）</a:t>
            </a:r>
            <a:endParaRPr kumimoji="1" lang="en-US" altLang="zh-CN" sz="2400" b="1" dirty="0">
              <a:solidFill>
                <a:schemeClr val="tx1"/>
              </a:solidFill>
            </a:endParaRPr>
          </a:p>
          <a:p>
            <a:pPr marL="495300" lvl="1" indent="0" hangingPunct="1">
              <a:buFont typeface="Arial" panose="020B0604020202020204" pitchFamily="34" charset="0"/>
              <a:buNone/>
            </a:pPr>
            <a:r>
              <a:rPr kumimoji="1" lang="zh-CN" altLang="en-US" sz="2400" b="1" dirty="0">
                <a:solidFill>
                  <a:schemeClr val="tx1"/>
                </a:solidFill>
              </a:rPr>
              <a:t>实验动物及病原微生物</a:t>
            </a:r>
            <a:endParaRPr kumimoji="1" lang="en-US" altLang="zh-CN" sz="2400" b="1" dirty="0">
              <a:solidFill>
                <a:schemeClr val="tx1"/>
              </a:solidFill>
            </a:endParaRPr>
          </a:p>
          <a:p>
            <a:pPr marL="495300" lvl="1" indent="0" hangingPunct="1">
              <a:buFont typeface="Arial" panose="020B0604020202020204" pitchFamily="34" charset="0"/>
              <a:buNone/>
            </a:pPr>
            <a:r>
              <a:rPr kumimoji="1" lang="zh-CN" altLang="en-US" sz="2400" b="1" dirty="0">
                <a:solidFill>
                  <a:schemeClr val="tx1"/>
                </a:solidFill>
              </a:rPr>
              <a:t>辐射源及射线装置</a:t>
            </a:r>
            <a:endParaRPr kumimoji="1" lang="en-US" altLang="zh-CN" sz="2400" b="1" dirty="0">
              <a:solidFill>
                <a:schemeClr val="tx1"/>
              </a:solidFill>
            </a:endParaRPr>
          </a:p>
          <a:p>
            <a:pPr marL="495300" lvl="1" indent="0" hangingPunct="1">
              <a:buFont typeface="Arial" panose="020B0604020202020204" pitchFamily="34" charset="0"/>
              <a:buNone/>
            </a:pPr>
            <a:r>
              <a:rPr kumimoji="1" lang="zh-CN" altLang="en-US" sz="2400" b="1" dirty="0">
                <a:solidFill>
                  <a:schemeClr val="tx1"/>
                </a:solidFill>
              </a:rPr>
              <a:t>同位素及核原料</a:t>
            </a:r>
            <a:endParaRPr kumimoji="1" lang="en-US" altLang="zh-CN" sz="2400" b="1" dirty="0">
              <a:solidFill>
                <a:schemeClr val="tx1"/>
              </a:solidFill>
            </a:endParaRPr>
          </a:p>
          <a:p>
            <a:pPr marL="495300" lvl="1" indent="0" hangingPunct="1">
              <a:buFont typeface="Arial" panose="020B0604020202020204" pitchFamily="34" charset="0"/>
              <a:buNone/>
            </a:pPr>
            <a:r>
              <a:rPr kumimoji="1" lang="zh-CN" altLang="en-US" sz="2400" b="1" dirty="0">
                <a:solidFill>
                  <a:schemeClr val="tx1"/>
                </a:solidFill>
              </a:rPr>
              <a:t>危险性机械加工装置</a:t>
            </a:r>
            <a:endParaRPr kumimoji="1" lang="en-US" altLang="zh-CN" sz="2400" b="1" dirty="0">
              <a:solidFill>
                <a:schemeClr val="tx1"/>
              </a:solidFill>
            </a:endParaRPr>
          </a:p>
          <a:p>
            <a:pPr marL="495300" lvl="1" indent="0" hangingPunct="1">
              <a:buFont typeface="Arial" panose="020B0604020202020204" pitchFamily="34" charset="0"/>
              <a:buNone/>
            </a:pPr>
            <a:r>
              <a:rPr kumimoji="1" lang="zh-CN" altLang="en-US" sz="2400" b="1" dirty="0">
                <a:solidFill>
                  <a:schemeClr val="tx1"/>
                </a:solidFill>
              </a:rPr>
              <a:t>强电强磁与激光设备</a:t>
            </a:r>
            <a:endParaRPr kumimoji="1" lang="en-US" altLang="zh-CN" sz="2400" b="1" dirty="0">
              <a:solidFill>
                <a:schemeClr val="tx1"/>
              </a:solidFill>
            </a:endParaRPr>
          </a:p>
          <a:p>
            <a:pPr marL="495300" lvl="1" indent="0" hangingPunct="1">
              <a:buFont typeface="Arial" panose="020B0604020202020204" pitchFamily="34" charset="0"/>
              <a:buNone/>
            </a:pPr>
            <a:r>
              <a:rPr kumimoji="1" lang="zh-CN" altLang="en-US" sz="2400" b="1" dirty="0">
                <a:solidFill>
                  <a:schemeClr val="tx1"/>
                </a:solidFill>
              </a:rPr>
              <a:t>特种设备</a:t>
            </a:r>
            <a:endParaRPr kumimoji="1" lang="en-US" altLang="zh-CN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0727520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F807F776-F2A1-2746-BB6A-E8924C323B9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98652" y="1553257"/>
            <a:ext cx="9970947" cy="4448172"/>
          </a:xfrm>
        </p:spPr>
        <p:txBody>
          <a:bodyPr/>
          <a:lstStyle/>
          <a:p>
            <a:pPr marL="495300" lvl="1" indent="0">
              <a:buNone/>
            </a:pPr>
            <a:r>
              <a:rPr kumimoji="1" lang="en-US" altLang="zh-CN" sz="2400" b="1" dirty="0">
                <a:solidFill>
                  <a:schemeClr val="tx1"/>
                </a:solidFill>
              </a:rPr>
              <a:t>1</a:t>
            </a:r>
            <a:r>
              <a:rPr kumimoji="1" lang="zh-CN" altLang="en-US" sz="2400" b="1" dirty="0">
                <a:solidFill>
                  <a:schemeClr val="tx1"/>
                </a:solidFill>
              </a:rPr>
              <a:t>、实验项目涉及的重要危险源、危险废弃物产生情况</a:t>
            </a:r>
            <a:endParaRPr kumimoji="1" lang="en-US" altLang="zh-CN" sz="2400" b="1" dirty="0">
              <a:solidFill>
                <a:schemeClr val="tx1"/>
              </a:solidFill>
            </a:endParaRPr>
          </a:p>
          <a:p>
            <a:pPr marL="495300" lvl="1" indent="0">
              <a:buNone/>
            </a:pPr>
            <a:r>
              <a:rPr kumimoji="1" lang="en-US" altLang="zh-CN" sz="2400" b="1" dirty="0">
                <a:solidFill>
                  <a:schemeClr val="tx1"/>
                </a:solidFill>
              </a:rPr>
              <a:t>2</a:t>
            </a:r>
            <a:r>
              <a:rPr kumimoji="1" lang="zh-CN" altLang="en-US" sz="2400" b="1" dirty="0">
                <a:solidFill>
                  <a:schemeClr val="tx1"/>
                </a:solidFill>
              </a:rPr>
              <a:t>、可能发生的事故类型及安全防范措施</a:t>
            </a:r>
            <a:endParaRPr kumimoji="1" lang="en-US" altLang="zh-CN" sz="2400" b="1" dirty="0">
              <a:solidFill>
                <a:schemeClr val="tx1"/>
              </a:solidFill>
            </a:endParaRPr>
          </a:p>
          <a:p>
            <a:pPr marL="495300" lvl="1" indent="0">
              <a:buNone/>
            </a:pPr>
            <a:r>
              <a:rPr kumimoji="1" lang="en-US" altLang="zh-CN" sz="2400" b="1" dirty="0">
                <a:solidFill>
                  <a:schemeClr val="tx1"/>
                </a:solidFill>
              </a:rPr>
              <a:t>3</a:t>
            </a:r>
            <a:r>
              <a:rPr kumimoji="1" lang="zh-CN" altLang="en-US" sz="2400" b="1" dirty="0">
                <a:solidFill>
                  <a:schemeClr val="tx1"/>
                </a:solidFill>
              </a:rPr>
              <a:t>、实验场所具备的应急处置条件</a:t>
            </a:r>
            <a:endParaRPr kumimoji="1" lang="en-US" altLang="zh-CN" sz="2400" b="1" dirty="0">
              <a:solidFill>
                <a:schemeClr val="tx1"/>
              </a:solidFill>
            </a:endParaRPr>
          </a:p>
          <a:p>
            <a:pPr marL="495300" lvl="1" indent="0">
              <a:buNone/>
            </a:pPr>
            <a:r>
              <a:rPr kumimoji="1" lang="en-US" altLang="zh-CN" sz="2400" b="1" dirty="0">
                <a:solidFill>
                  <a:schemeClr val="tx1"/>
                </a:solidFill>
              </a:rPr>
              <a:t>4</a:t>
            </a:r>
            <a:r>
              <a:rPr kumimoji="1" lang="zh-CN" altLang="en-US" sz="2400" b="1" dirty="0">
                <a:solidFill>
                  <a:schemeClr val="tx1"/>
                </a:solidFill>
              </a:rPr>
              <a:t>、个体防护措施及物资配备</a:t>
            </a:r>
            <a:endParaRPr kumimoji="1" lang="en-US" altLang="zh-CN" sz="2400" b="1" dirty="0">
              <a:solidFill>
                <a:schemeClr val="tx1"/>
              </a:solidFill>
            </a:endParaRPr>
          </a:p>
          <a:p>
            <a:pPr marL="495300" lvl="1" indent="0">
              <a:buNone/>
            </a:pPr>
            <a:r>
              <a:rPr kumimoji="1" lang="en-US" altLang="zh-CN" sz="2400" b="1" dirty="0">
                <a:solidFill>
                  <a:schemeClr val="tx1"/>
                </a:solidFill>
              </a:rPr>
              <a:t>5</a:t>
            </a:r>
            <a:r>
              <a:rPr kumimoji="1" lang="zh-CN" altLang="en-US" sz="2400" b="1" dirty="0">
                <a:solidFill>
                  <a:schemeClr val="tx1"/>
                </a:solidFill>
              </a:rPr>
              <a:t>、实验人员安全教育培训情况</a:t>
            </a:r>
            <a:endParaRPr kumimoji="1" lang="en-US" altLang="zh-CN" sz="2400" b="1" dirty="0">
              <a:solidFill>
                <a:schemeClr val="tx1"/>
              </a:solidFill>
            </a:endParaRP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A06DAF2-FD41-5E4A-A35C-4250638E6B8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kumimoji="1" lang="zh-CN" altLang="en-US" dirty="0">
                <a:solidFill>
                  <a:schemeClr val="tx1"/>
                </a:solidFill>
              </a:rPr>
              <a:t>（二）安全风险评估内容</a:t>
            </a:r>
          </a:p>
        </p:txBody>
      </p:sp>
    </p:spTree>
    <p:extLst>
      <p:ext uri="{BB962C8B-B14F-4D97-AF65-F5344CB8AC3E}">
        <p14:creationId xmlns:p14="http://schemas.microsoft.com/office/powerpoint/2010/main" val="1661982962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F807F776-F2A1-2746-BB6A-E8924C323B9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98652" y="1553257"/>
            <a:ext cx="10097146" cy="4448172"/>
          </a:xfrm>
        </p:spPr>
        <p:txBody>
          <a:bodyPr/>
          <a:lstStyle/>
          <a:p>
            <a:pPr marL="495300" lvl="1" indent="0">
              <a:buNone/>
            </a:pPr>
            <a:r>
              <a:rPr kumimoji="1" lang="en-US" altLang="zh-CN" sz="2400" b="1" dirty="0">
                <a:solidFill>
                  <a:srgbClr val="002060"/>
                </a:solidFill>
              </a:rPr>
              <a:t>1</a:t>
            </a:r>
            <a:r>
              <a:rPr kumimoji="1" lang="zh-CN" altLang="en-US" sz="2400" b="1" dirty="0">
                <a:solidFill>
                  <a:srgbClr val="002060"/>
                </a:solidFill>
              </a:rPr>
              <a:t>、科研项目</a:t>
            </a:r>
            <a:r>
              <a:rPr kumimoji="1" lang="zh-CN" altLang="en-US" sz="2400" b="1" dirty="0">
                <a:solidFill>
                  <a:schemeClr val="tx1"/>
                </a:solidFill>
              </a:rPr>
              <a:t>：</a:t>
            </a:r>
            <a:r>
              <a:rPr kumimoji="1" lang="zh-CN" altLang="en-US" sz="2400" dirty="0">
                <a:solidFill>
                  <a:schemeClr val="tx1"/>
                </a:solidFill>
              </a:rPr>
              <a:t>在项目</a:t>
            </a:r>
            <a:r>
              <a:rPr kumimoji="1" lang="zh-CN" altLang="en-US" sz="2400" b="1" dirty="0">
                <a:solidFill>
                  <a:schemeClr val="tx1"/>
                </a:solidFill>
              </a:rPr>
              <a:t>审批通过后、学校立项前</a:t>
            </a:r>
            <a:r>
              <a:rPr kumimoji="1" lang="zh-CN" altLang="en-US" sz="2400" dirty="0">
                <a:solidFill>
                  <a:schemeClr val="tx1"/>
                </a:solidFill>
              </a:rPr>
              <a:t>完成</a:t>
            </a:r>
            <a:endParaRPr kumimoji="1" lang="en-US" altLang="zh-CN" sz="2400" dirty="0">
              <a:solidFill>
                <a:schemeClr val="tx1"/>
              </a:solidFill>
            </a:endParaRPr>
          </a:p>
          <a:p>
            <a:pPr marL="495300" lvl="1" indent="0">
              <a:buNone/>
            </a:pPr>
            <a:r>
              <a:rPr kumimoji="1" lang="en-US" altLang="zh-CN" sz="2400" b="1" dirty="0">
                <a:solidFill>
                  <a:srgbClr val="002060"/>
                </a:solidFill>
              </a:rPr>
              <a:t>2</a:t>
            </a:r>
            <a:r>
              <a:rPr kumimoji="1" lang="zh-CN" altLang="en-US" sz="2400" b="1" dirty="0">
                <a:solidFill>
                  <a:srgbClr val="002060"/>
                </a:solidFill>
              </a:rPr>
              <a:t>、新增实验教学课程</a:t>
            </a:r>
            <a:r>
              <a:rPr kumimoji="1" lang="zh-CN" altLang="en-US" sz="2400" b="1" dirty="0">
                <a:solidFill>
                  <a:schemeClr val="tx1"/>
                </a:solidFill>
              </a:rPr>
              <a:t>：</a:t>
            </a:r>
            <a:r>
              <a:rPr kumimoji="1" lang="zh-CN" altLang="en-US" sz="2400" dirty="0">
                <a:solidFill>
                  <a:schemeClr val="tx1"/>
                </a:solidFill>
              </a:rPr>
              <a:t>在</a:t>
            </a:r>
            <a:r>
              <a:rPr kumimoji="1" lang="zh-CN" altLang="en-US" sz="2400" b="1" dirty="0">
                <a:solidFill>
                  <a:schemeClr val="tx1"/>
                </a:solidFill>
              </a:rPr>
              <a:t>制定教学大纲时</a:t>
            </a:r>
            <a:r>
              <a:rPr kumimoji="1" lang="zh-CN" altLang="en-US" sz="2400" dirty="0">
                <a:solidFill>
                  <a:schemeClr val="tx1"/>
                </a:solidFill>
              </a:rPr>
              <a:t>完成</a:t>
            </a:r>
            <a:endParaRPr kumimoji="1" lang="en-US" altLang="zh-CN" sz="2400" dirty="0">
              <a:solidFill>
                <a:schemeClr val="tx1"/>
              </a:solidFill>
            </a:endParaRPr>
          </a:p>
          <a:p>
            <a:pPr marL="495300" lvl="1" indent="0">
              <a:buNone/>
            </a:pPr>
            <a:r>
              <a:rPr kumimoji="1" lang="en-US" altLang="zh-CN" sz="2400" b="1" dirty="0">
                <a:solidFill>
                  <a:srgbClr val="002060"/>
                </a:solidFill>
              </a:rPr>
              <a:t>3</a:t>
            </a:r>
            <a:r>
              <a:rPr kumimoji="1" lang="zh-CN" altLang="en-US" sz="2400" b="1" dirty="0">
                <a:solidFill>
                  <a:srgbClr val="002060"/>
                </a:solidFill>
              </a:rPr>
              <a:t>、学生学位论文</a:t>
            </a:r>
            <a:r>
              <a:rPr kumimoji="1" lang="zh-CN" altLang="en-US" sz="2400" b="1" dirty="0">
                <a:solidFill>
                  <a:schemeClr val="tx1"/>
                </a:solidFill>
              </a:rPr>
              <a:t>：</a:t>
            </a:r>
            <a:r>
              <a:rPr kumimoji="1" lang="zh-CN" altLang="en-US" sz="2400" dirty="0">
                <a:solidFill>
                  <a:schemeClr val="tx1"/>
                </a:solidFill>
              </a:rPr>
              <a:t>在</a:t>
            </a:r>
            <a:r>
              <a:rPr kumimoji="1" lang="zh-CN" altLang="en-US" sz="2400" b="1" dirty="0">
                <a:solidFill>
                  <a:schemeClr val="tx1"/>
                </a:solidFill>
              </a:rPr>
              <a:t>开展实验操作前</a:t>
            </a:r>
            <a:r>
              <a:rPr kumimoji="1" lang="zh-CN" altLang="en-US" sz="2400" dirty="0">
                <a:solidFill>
                  <a:schemeClr val="tx1"/>
                </a:solidFill>
              </a:rPr>
              <a:t>完成，并在开题时查验相关材料</a:t>
            </a:r>
            <a:endParaRPr kumimoji="1" lang="en-US" altLang="zh-CN" sz="2400" dirty="0">
              <a:solidFill>
                <a:schemeClr val="tx1"/>
              </a:solidFill>
            </a:endParaRPr>
          </a:p>
          <a:p>
            <a:pPr marL="495300" lvl="1" indent="0">
              <a:buNone/>
            </a:pPr>
            <a:r>
              <a:rPr kumimoji="1" lang="en-US" altLang="zh-CN" sz="2400" b="1" dirty="0">
                <a:solidFill>
                  <a:srgbClr val="002060"/>
                </a:solidFill>
              </a:rPr>
              <a:t>4</a:t>
            </a:r>
            <a:r>
              <a:rPr kumimoji="1" lang="zh-CN" altLang="en-US" sz="2400" b="1" dirty="0">
                <a:solidFill>
                  <a:srgbClr val="002060"/>
                </a:solidFill>
              </a:rPr>
              <a:t>、学生自主研究项目</a:t>
            </a:r>
            <a:r>
              <a:rPr kumimoji="1" lang="zh-CN" altLang="en-US" sz="2400" dirty="0">
                <a:solidFill>
                  <a:schemeClr val="tx1"/>
                </a:solidFill>
              </a:rPr>
              <a:t>（如校级</a:t>
            </a:r>
            <a:r>
              <a:rPr kumimoji="1" lang="en-US" altLang="zh-CN" sz="2400" dirty="0">
                <a:solidFill>
                  <a:schemeClr val="tx1"/>
                </a:solidFill>
              </a:rPr>
              <a:t>PRP</a:t>
            </a:r>
            <a:r>
              <a:rPr kumimoji="1" lang="zh-CN" altLang="en-US" sz="2400" dirty="0">
                <a:solidFill>
                  <a:schemeClr val="tx1"/>
                </a:solidFill>
              </a:rPr>
              <a:t>项目、大学生创新创业训练计划、本科生科研见习活动等）、</a:t>
            </a:r>
            <a:r>
              <a:rPr kumimoji="1" lang="zh-CN" altLang="en-US" sz="2400" b="1" dirty="0">
                <a:solidFill>
                  <a:srgbClr val="002060"/>
                </a:solidFill>
              </a:rPr>
              <a:t>科学竞赛项目</a:t>
            </a:r>
            <a:r>
              <a:rPr kumimoji="1" lang="zh-CN" altLang="en-US" sz="2400" dirty="0">
                <a:solidFill>
                  <a:schemeClr val="tx1"/>
                </a:solidFill>
              </a:rPr>
              <a:t>等：在</a:t>
            </a:r>
            <a:r>
              <a:rPr kumimoji="1" lang="zh-CN" altLang="en-US" sz="2400" b="1" dirty="0">
                <a:solidFill>
                  <a:schemeClr val="tx1"/>
                </a:solidFill>
              </a:rPr>
              <a:t>项目立项执行前</a:t>
            </a:r>
            <a:r>
              <a:rPr kumimoji="1" lang="zh-CN" altLang="en-US" sz="2400" dirty="0">
                <a:solidFill>
                  <a:schemeClr val="tx1"/>
                </a:solidFill>
              </a:rPr>
              <a:t>完成</a:t>
            </a:r>
            <a:endParaRPr kumimoji="1" lang="en-US" altLang="zh-CN" sz="2400" dirty="0">
              <a:solidFill>
                <a:schemeClr val="tx1"/>
              </a:solidFill>
            </a:endParaRP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A06DAF2-FD41-5E4A-A35C-4250638E6B8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kumimoji="1" lang="zh-CN" altLang="en-US" dirty="0">
                <a:solidFill>
                  <a:schemeClr val="tx1"/>
                </a:solidFill>
              </a:rPr>
              <a:t>（三）安全风险评估节点</a:t>
            </a:r>
          </a:p>
        </p:txBody>
      </p:sp>
    </p:spTree>
    <p:extLst>
      <p:ext uri="{BB962C8B-B14F-4D97-AF65-F5344CB8AC3E}">
        <p14:creationId xmlns:p14="http://schemas.microsoft.com/office/powerpoint/2010/main" val="2522221079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F807F776-F2A1-2746-BB6A-E8924C323B9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98652" y="1123774"/>
            <a:ext cx="9970947" cy="4940141"/>
          </a:xfrm>
        </p:spPr>
        <p:txBody>
          <a:bodyPr/>
          <a:lstStyle/>
          <a:p>
            <a:pPr marL="495300" lvl="1" indent="0">
              <a:buNone/>
            </a:pPr>
            <a:r>
              <a:rPr kumimoji="1" lang="en-US" altLang="zh-CN" sz="2400" b="1" dirty="0">
                <a:solidFill>
                  <a:schemeClr val="tx1"/>
                </a:solidFill>
              </a:rPr>
              <a:t>1</a:t>
            </a:r>
            <a:r>
              <a:rPr kumimoji="1" lang="zh-CN" altLang="en-US" sz="2400" b="1" dirty="0">
                <a:solidFill>
                  <a:schemeClr val="tx1"/>
                </a:solidFill>
              </a:rPr>
              <a:t>、申请人</a:t>
            </a:r>
            <a:r>
              <a:rPr kumimoji="1" lang="zh-CN" altLang="en-US" sz="2400" b="1" dirty="0"/>
              <a:t>：</a:t>
            </a:r>
            <a:endParaRPr kumimoji="1" lang="en-US" altLang="zh-CN" sz="2400" b="1" dirty="0"/>
          </a:p>
          <a:p>
            <a:pPr marL="495300" lvl="1" indent="0">
              <a:buNone/>
            </a:pPr>
            <a:r>
              <a:rPr kumimoji="1" lang="zh-CN" altLang="en-US" sz="2400" dirty="0">
                <a:solidFill>
                  <a:schemeClr val="tx1"/>
                </a:solidFill>
              </a:rPr>
              <a:t>项目负责人或项目指导教师组织实验人员发起申请（校级</a:t>
            </a:r>
            <a:r>
              <a:rPr kumimoji="1" lang="en-US" altLang="zh-CN" sz="2400" dirty="0">
                <a:solidFill>
                  <a:schemeClr val="tx1"/>
                </a:solidFill>
              </a:rPr>
              <a:t>PRP</a:t>
            </a:r>
            <a:r>
              <a:rPr kumimoji="1" lang="zh-CN" altLang="en-US" sz="2400" dirty="0">
                <a:solidFill>
                  <a:schemeClr val="tx1"/>
                </a:solidFill>
              </a:rPr>
              <a:t>项目、本科生科研见习活动需由立项教师发起）。</a:t>
            </a:r>
            <a:endParaRPr kumimoji="1" lang="en-US" altLang="zh-CN" sz="2400" dirty="0">
              <a:solidFill>
                <a:schemeClr val="tx1"/>
              </a:solidFill>
            </a:endParaRPr>
          </a:p>
          <a:p>
            <a:pPr marL="495300" lvl="1" indent="0">
              <a:buNone/>
            </a:pPr>
            <a:r>
              <a:rPr kumimoji="1" lang="en-US" altLang="zh-CN" sz="2400" b="1" dirty="0">
                <a:solidFill>
                  <a:schemeClr val="tx1"/>
                </a:solidFill>
              </a:rPr>
              <a:t>2</a:t>
            </a:r>
            <a:r>
              <a:rPr kumimoji="1" lang="zh-CN" altLang="en-US" sz="2400" b="1" dirty="0">
                <a:solidFill>
                  <a:schemeClr val="tx1"/>
                </a:solidFill>
              </a:rPr>
              <a:t>、审核人员及内容</a:t>
            </a:r>
            <a:r>
              <a:rPr kumimoji="1" lang="zh-CN" altLang="en-US" sz="2400" b="1" dirty="0"/>
              <a:t>：</a:t>
            </a:r>
            <a:endParaRPr kumimoji="1" lang="en-US" altLang="zh-CN" sz="2400" b="1" dirty="0"/>
          </a:p>
          <a:p>
            <a:pPr marL="495300" lvl="1" indent="0">
              <a:buNone/>
            </a:pPr>
            <a:r>
              <a:rPr kumimoji="1" lang="zh-CN" altLang="en-US" sz="2400" b="1" dirty="0">
                <a:solidFill>
                  <a:schemeClr val="tx1"/>
                </a:solidFill>
              </a:rPr>
              <a:t>实验室安全员</a:t>
            </a:r>
            <a:r>
              <a:rPr kumimoji="1" lang="zh-CN" altLang="en-US" sz="2400" dirty="0">
                <a:solidFill>
                  <a:schemeClr val="tx1"/>
                </a:solidFill>
              </a:rPr>
              <a:t>对申请材料中的实验室安全条件、教育培训情况、物资保障及实验室安全状况等情况进行审核</a:t>
            </a:r>
            <a:endParaRPr kumimoji="1" lang="en-US" altLang="zh-CN" sz="2400" dirty="0">
              <a:solidFill>
                <a:schemeClr val="tx1"/>
              </a:solidFill>
            </a:endParaRPr>
          </a:p>
          <a:p>
            <a:pPr marL="495300" lvl="1" indent="0">
              <a:buNone/>
            </a:pPr>
            <a:r>
              <a:rPr kumimoji="1" lang="zh-CN" altLang="en-US" sz="2400" b="1" dirty="0">
                <a:solidFill>
                  <a:schemeClr val="accent4"/>
                </a:solidFill>
              </a:rPr>
              <a:t>项目负责人</a:t>
            </a:r>
            <a:r>
              <a:rPr kumimoji="1" lang="zh-CN" altLang="en-US" sz="2400" dirty="0">
                <a:solidFill>
                  <a:schemeClr val="tx1"/>
                </a:solidFill>
              </a:rPr>
              <a:t>或</a:t>
            </a:r>
            <a:r>
              <a:rPr kumimoji="1" lang="zh-CN" altLang="en-US" sz="2400" b="1" dirty="0">
                <a:solidFill>
                  <a:schemeClr val="accent4"/>
                </a:solidFill>
              </a:rPr>
              <a:t>项目指导教师</a:t>
            </a:r>
            <a:r>
              <a:rPr kumimoji="1" lang="zh-CN" altLang="en-US" sz="2400" b="1" dirty="0">
                <a:solidFill>
                  <a:schemeClr val="tx1"/>
                </a:solidFill>
              </a:rPr>
              <a:t>对申请材料的专业性、规范性进行审核（线上完成，无需提交纸质版）</a:t>
            </a:r>
            <a:endParaRPr kumimoji="1" lang="en-US" altLang="zh-CN" sz="2400" b="1" dirty="0">
              <a:solidFill>
                <a:schemeClr val="tx1"/>
              </a:solidFill>
            </a:endParaRPr>
          </a:p>
          <a:p>
            <a:pPr marL="495300" lvl="1" indent="0">
              <a:buNone/>
            </a:pPr>
            <a:r>
              <a:rPr kumimoji="1" lang="zh-CN" altLang="en-US" sz="2400" b="1" dirty="0">
                <a:solidFill>
                  <a:schemeClr val="accent4"/>
                </a:solidFill>
              </a:rPr>
              <a:t>军工类项目实行线下填报</a:t>
            </a:r>
            <a:endParaRPr kumimoji="1" lang="en-US" altLang="zh-CN" sz="2400" b="1" dirty="0">
              <a:solidFill>
                <a:schemeClr val="accent4"/>
              </a:solidFill>
            </a:endParaRP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A06DAF2-FD41-5E4A-A35C-4250638E6B8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kumimoji="1" lang="zh-CN" altLang="en-US" dirty="0">
                <a:solidFill>
                  <a:schemeClr val="tx1"/>
                </a:solidFill>
              </a:rPr>
              <a:t>（四）业务流程</a:t>
            </a:r>
          </a:p>
        </p:txBody>
      </p:sp>
    </p:spTree>
    <p:extLst>
      <p:ext uri="{BB962C8B-B14F-4D97-AF65-F5344CB8AC3E}">
        <p14:creationId xmlns:p14="http://schemas.microsoft.com/office/powerpoint/2010/main" val="2340717504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F807F776-F2A1-2746-BB6A-E8924C323B9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98652" y="1123775"/>
            <a:ext cx="9970947" cy="4448172"/>
          </a:xfrm>
        </p:spPr>
        <p:txBody>
          <a:bodyPr/>
          <a:lstStyle/>
          <a:p>
            <a:pPr marL="495300" lvl="1" indent="0">
              <a:buNone/>
            </a:pPr>
            <a:r>
              <a:rPr kumimoji="1" lang="en-US" altLang="zh-CN" sz="2400" b="1" dirty="0">
                <a:solidFill>
                  <a:srgbClr val="002060"/>
                </a:solidFill>
              </a:rPr>
              <a:t>3</a:t>
            </a:r>
            <a:r>
              <a:rPr kumimoji="1" lang="zh-CN" altLang="en-US" sz="2400" b="1" dirty="0">
                <a:solidFill>
                  <a:srgbClr val="002060"/>
                </a:solidFill>
              </a:rPr>
              <a:t>、</a:t>
            </a:r>
            <a:r>
              <a:rPr kumimoji="1" lang="en-US" altLang="zh-CN" sz="2400" b="1" dirty="0">
                <a:solidFill>
                  <a:srgbClr val="002060"/>
                </a:solidFill>
              </a:rPr>
              <a:t>APP</a:t>
            </a:r>
            <a:r>
              <a:rPr kumimoji="1" lang="zh-CN" altLang="en-US" sz="2400" b="1" dirty="0">
                <a:solidFill>
                  <a:srgbClr val="002060"/>
                </a:solidFill>
              </a:rPr>
              <a:t>办理通道</a:t>
            </a:r>
            <a:r>
              <a:rPr kumimoji="1" lang="zh-CN" altLang="en-US" sz="2400" b="1" dirty="0"/>
              <a:t>：</a:t>
            </a:r>
            <a:endParaRPr kumimoji="1" lang="en-US" altLang="zh-CN" sz="2400" b="1" dirty="0"/>
          </a:p>
          <a:p>
            <a:pPr marL="495300" lvl="1" indent="0">
              <a:buNone/>
            </a:pPr>
            <a:r>
              <a:rPr kumimoji="1" lang="en-US" altLang="zh-CN" sz="2400" b="1" dirty="0">
                <a:solidFill>
                  <a:schemeClr val="tx1"/>
                </a:solidFill>
              </a:rPr>
              <a:t>【</a:t>
            </a:r>
            <a:r>
              <a:rPr kumimoji="1" lang="zh-CN" altLang="en-US" sz="2400" b="1" dirty="0">
                <a:solidFill>
                  <a:schemeClr val="tx1"/>
                </a:solidFill>
              </a:rPr>
              <a:t>交我办</a:t>
            </a:r>
            <a:r>
              <a:rPr kumimoji="1" lang="en-US" altLang="zh-CN" sz="2400" b="1" dirty="0">
                <a:solidFill>
                  <a:schemeClr val="tx1"/>
                </a:solidFill>
              </a:rPr>
              <a:t>】--【</a:t>
            </a:r>
            <a:r>
              <a:rPr kumimoji="1" lang="zh-CN" altLang="en-US" sz="2400" b="1" dirty="0">
                <a:solidFill>
                  <a:schemeClr val="tx1"/>
                </a:solidFill>
              </a:rPr>
              <a:t>资产</a:t>
            </a:r>
            <a:r>
              <a:rPr kumimoji="1" lang="en-US" altLang="zh-CN" sz="2400" b="1" dirty="0">
                <a:solidFill>
                  <a:schemeClr val="tx1"/>
                </a:solidFill>
              </a:rPr>
              <a:t>】--【</a:t>
            </a:r>
            <a:r>
              <a:rPr kumimoji="1" lang="zh-CN" altLang="en-US" sz="2400" b="1" dirty="0">
                <a:solidFill>
                  <a:schemeClr val="tx1"/>
                </a:solidFill>
              </a:rPr>
              <a:t>实验室</a:t>
            </a:r>
            <a:r>
              <a:rPr kumimoji="1" lang="en-US" altLang="zh-CN" sz="2400" b="1" dirty="0">
                <a:solidFill>
                  <a:schemeClr val="tx1"/>
                </a:solidFill>
              </a:rPr>
              <a:t>】--【</a:t>
            </a:r>
            <a:r>
              <a:rPr kumimoji="1" lang="zh-CN" altLang="en-US" sz="2400" b="1" dirty="0">
                <a:solidFill>
                  <a:schemeClr val="tx1"/>
                </a:solidFill>
              </a:rPr>
              <a:t>实验项目安全风险评估</a:t>
            </a:r>
            <a:r>
              <a:rPr kumimoji="1" lang="en-US" altLang="zh-CN" sz="2400" b="1" dirty="0">
                <a:solidFill>
                  <a:schemeClr val="tx1"/>
                </a:solidFill>
              </a:rPr>
              <a:t>】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A06DAF2-FD41-5E4A-A35C-4250638E6B8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98653" y="452487"/>
            <a:ext cx="10685594" cy="598488"/>
          </a:xfrm>
        </p:spPr>
        <p:txBody>
          <a:bodyPr/>
          <a:lstStyle/>
          <a:p>
            <a:r>
              <a:rPr kumimoji="1" lang="zh-CN" altLang="en-US" dirty="0">
                <a:solidFill>
                  <a:schemeClr val="tx1"/>
                </a:solidFill>
              </a:rPr>
              <a:t>（四）业务流程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EBBD888D-0490-4CE2-8F83-36D2F2F6E0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8025" y="3026156"/>
            <a:ext cx="908685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035266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自定义 4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F5CD00"/>
      </a:accent1>
      <a:accent2>
        <a:srgbClr val="3F403F"/>
      </a:accent2>
      <a:accent3>
        <a:srgbClr val="DC6D23"/>
      </a:accent3>
      <a:accent4>
        <a:srgbClr val="AA1B10"/>
      </a:accent4>
      <a:accent5>
        <a:srgbClr val="4A5691"/>
      </a:accent5>
      <a:accent6>
        <a:srgbClr val="D5D5D5"/>
      </a:accent6>
      <a:hlink>
        <a:srgbClr val="FFD478"/>
      </a:hlink>
      <a:folHlink>
        <a:srgbClr val="A9A9A9"/>
      </a:folHlink>
    </a:clrScheme>
    <a:fontScheme name="White">
      <a:majorFont>
        <a:latin typeface="Calibri"/>
        <a:ea typeface="Calibri"/>
        <a:cs typeface="Calibri"/>
      </a:majorFont>
      <a:minorFont>
        <a:latin typeface="Calibri"/>
        <a:ea typeface="Calibri"/>
        <a:cs typeface="Calibri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rgbClr val="FFC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FFC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Calibri"/>
        <a:ea typeface="Calibri"/>
        <a:cs typeface="Calibri"/>
      </a:majorFont>
      <a:minorFont>
        <a:latin typeface="Calibri"/>
        <a:ea typeface="Calibri"/>
        <a:cs typeface="Calibri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rgbClr val="FFC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FFC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4075</TotalTime>
  <Words>675</Words>
  <Application>Microsoft Office PowerPoint</Application>
  <PresentationFormat>宽屏</PresentationFormat>
  <Paragraphs>62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0" baseType="lpstr">
      <vt:lpstr>Lucida Grande</vt:lpstr>
      <vt:lpstr>Microsoft YaHei</vt:lpstr>
      <vt:lpstr>Arial</vt:lpstr>
      <vt:lpstr>Calibri</vt:lpstr>
      <vt:lpstr>Helvetica</vt:lpstr>
      <vt:lpstr>Lato</vt:lpstr>
      <vt:lpstr>Wingdings</vt:lpstr>
      <vt:lpstr>White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HP</dc:creator>
  <cp:lastModifiedBy>admin</cp:lastModifiedBy>
  <cp:revision>245</cp:revision>
  <dcterms:modified xsi:type="dcterms:W3CDTF">2025-03-27T07:23:36Z</dcterms:modified>
</cp:coreProperties>
</file>